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514" r:id="rId2"/>
    <p:sldId id="488" r:id="rId3"/>
    <p:sldId id="635" r:id="rId4"/>
    <p:sldId id="578" r:id="rId5"/>
    <p:sldId id="636" r:id="rId6"/>
    <p:sldId id="637" r:id="rId7"/>
    <p:sldId id="638" r:id="rId8"/>
    <p:sldId id="639" r:id="rId9"/>
    <p:sldId id="640" r:id="rId10"/>
    <p:sldId id="641" r:id="rId11"/>
    <p:sldId id="642" r:id="rId12"/>
    <p:sldId id="643" r:id="rId13"/>
    <p:sldId id="644" r:id="rId14"/>
    <p:sldId id="645" r:id="rId15"/>
    <p:sldId id="646" r:id="rId16"/>
    <p:sldId id="647" r:id="rId17"/>
    <p:sldId id="649" r:id="rId18"/>
    <p:sldId id="650" r:id="rId19"/>
    <p:sldId id="648" r:id="rId20"/>
    <p:sldId id="653" r:id="rId21"/>
    <p:sldId id="651" r:id="rId22"/>
    <p:sldId id="652" r:id="rId23"/>
    <p:sldId id="655" r:id="rId24"/>
    <p:sldId id="656" r:id="rId25"/>
    <p:sldId id="657" r:id="rId26"/>
    <p:sldId id="658" r:id="rId27"/>
    <p:sldId id="659" r:id="rId28"/>
    <p:sldId id="654" r:id="rId29"/>
    <p:sldId id="660" r:id="rId30"/>
    <p:sldId id="662" r:id="rId31"/>
    <p:sldId id="661" r:id="rId32"/>
    <p:sldId id="663" r:id="rId33"/>
    <p:sldId id="664" r:id="rId34"/>
    <p:sldId id="665" r:id="rId35"/>
    <p:sldId id="666" r:id="rId36"/>
    <p:sldId id="676" r:id="rId37"/>
    <p:sldId id="677" r:id="rId38"/>
    <p:sldId id="678" r:id="rId39"/>
    <p:sldId id="679" r:id="rId40"/>
    <p:sldId id="680" r:id="rId41"/>
    <p:sldId id="681" r:id="rId42"/>
    <p:sldId id="667" r:id="rId43"/>
    <p:sldId id="668" r:id="rId44"/>
    <p:sldId id="669" r:id="rId45"/>
    <p:sldId id="670" r:id="rId46"/>
    <p:sldId id="674" r:id="rId47"/>
    <p:sldId id="671" r:id="rId48"/>
    <p:sldId id="672" r:id="rId49"/>
    <p:sldId id="673" r:id="rId50"/>
    <p:sldId id="675" r:id="rId51"/>
    <p:sldId id="682"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FFA521"/>
    <a:srgbClr val="00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79" autoAdjust="0"/>
    <p:restoredTop sz="82718" autoAdjust="0"/>
  </p:normalViewPr>
  <p:slideViewPr>
    <p:cSldViewPr snapToGrid="0">
      <p:cViewPr varScale="1">
        <p:scale>
          <a:sx n="85" d="100"/>
          <a:sy n="85" d="100"/>
        </p:scale>
        <p:origin x="732" y="48"/>
      </p:cViewPr>
      <p:guideLst/>
    </p:cSldViewPr>
  </p:slideViewPr>
  <p:outlineViewPr>
    <p:cViewPr>
      <p:scale>
        <a:sx n="100" d="100"/>
        <a:sy n="100" d="100"/>
      </p:scale>
      <p:origin x="0" y="-396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3F0DF-3C8C-4487-B997-9EC518A272F5}" type="datetimeFigureOut">
              <a:rPr lang="de-CH" smtClean="0"/>
              <a:t>31.01.2018</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07D58-3D32-4171-AC10-4871358870A9}" type="slidenum">
              <a:rPr lang="de-CH" smtClean="0"/>
              <a:t>‹Nr.›</a:t>
            </a:fld>
            <a:endParaRPr lang="de-CH"/>
          </a:p>
        </p:txBody>
      </p:sp>
    </p:spTree>
    <p:extLst>
      <p:ext uri="{BB962C8B-B14F-4D97-AF65-F5344CB8AC3E}">
        <p14:creationId xmlns:p14="http://schemas.microsoft.com/office/powerpoint/2010/main" val="418367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https://upload.wikimedia.org/wikipedia/commons/b/b7/Bundesarchiv_Bild_183-1987-0703-507%2C_Berlin%2C_Reichstagssitzung%2C_Rede_Adolf_Hitler.jpg</a:t>
            </a:r>
            <a:endParaRPr lang="de-CH"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2A307D58-3D32-4171-AC10-4871358870A9}" type="slidenum">
              <a:rPr lang="de-CH" smtClean="0"/>
              <a:t>1</a:t>
            </a:fld>
            <a:endParaRPr lang="de-CH"/>
          </a:p>
        </p:txBody>
      </p:sp>
    </p:spTree>
    <p:extLst>
      <p:ext uri="{BB962C8B-B14F-4D97-AF65-F5344CB8AC3E}">
        <p14:creationId xmlns:p14="http://schemas.microsoft.com/office/powerpoint/2010/main" val="265431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Diskussion anregen: Weshalb bekämpfen die Faschisten die Kommunisten? Was haben sie gegen den Kommunismus?</a:t>
            </a:r>
          </a:p>
          <a:p>
            <a:pPr marL="628650" lvl="1" indent="-171450">
              <a:buFont typeface="Arial" panose="020B0604020202020204" pitchFamily="34" charset="0"/>
              <a:buChar char="•"/>
            </a:pPr>
            <a:r>
              <a:rPr lang="de-CH" b="0" dirty="0"/>
              <a:t>(</a:t>
            </a:r>
            <a:r>
              <a:rPr lang="de-CH" b="0" dirty="0">
                <a:sym typeface="Wingdings" panose="05000000000000000000" pitchFamily="2" charset="2"/>
              </a:rPr>
              <a:t> Die Faschisten/Nationalsozialisten bekämpfen grundsätzlich jede andere Meinung und Ideologie; ausserdem sind sie stark nationalistisch fokussiert, was der Kommunismus nicht ist)</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https://upload.wikimedia.org/wikipedia/commons/9/9d/Anticommunism.svg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10</a:t>
            </a:fld>
            <a:endParaRPr lang="de-CH"/>
          </a:p>
        </p:txBody>
      </p:sp>
    </p:spTree>
    <p:extLst>
      <p:ext uri="{BB962C8B-B14F-4D97-AF65-F5344CB8AC3E}">
        <p14:creationId xmlns:p14="http://schemas.microsoft.com/office/powerpoint/2010/main" val="1779313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https://upload.wikimedia.org/wikipedia/commons/thumb/7/74/National_Fascist_Party_logo.svg/722px-National_Fascist_Party_logo.svg.png</a:t>
            </a:r>
            <a:endParaRPr lang="de-CH" sz="1200" b="0" i="0" kern="1200" dirty="0">
              <a:solidFill>
                <a:schemeClr val="tx1"/>
              </a:solidFill>
              <a:effectLst/>
              <a:latin typeface="+mn-lt"/>
              <a:ea typeface="+mn-ea"/>
              <a:cs typeface="+mn-cs"/>
            </a:endParaRPr>
          </a:p>
          <a:p>
            <a:pPr marL="0" indent="0">
              <a:buFontTx/>
              <a:buNone/>
            </a:pPr>
            <a:endParaRPr lang="de-CH" sz="1200" b="0" i="0" kern="1200" dirty="0">
              <a:solidFill>
                <a:schemeClr val="tx1"/>
              </a:solidFill>
              <a:effectLst/>
              <a:latin typeface="+mn-lt"/>
              <a:ea typeface="+mn-ea"/>
              <a:cs typeface="+mn-cs"/>
            </a:endParaRP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11</a:t>
            </a:fld>
            <a:endParaRPr lang="de-CH"/>
          </a:p>
        </p:txBody>
      </p:sp>
    </p:spTree>
    <p:extLst>
      <p:ext uri="{BB962C8B-B14F-4D97-AF65-F5344CB8AC3E}">
        <p14:creationId xmlns:p14="http://schemas.microsoft.com/office/powerpoint/2010/main" val="296410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1922 bis 1945 - Mussolinis Faschismus</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Ideen zur Umsetzung/Diskussion:</a:t>
            </a:r>
          </a:p>
          <a:p>
            <a:pPr marL="171450" indent="-171450">
              <a:buFont typeface="Arial" panose="020B0604020202020204" pitchFamily="34" charset="0"/>
              <a:buChar char="•"/>
            </a:pPr>
            <a:r>
              <a:rPr lang="de-CH" b="0" dirty="0"/>
              <a:t>Vor dem Einblenden des Titels/des Textes </a:t>
            </a:r>
            <a:r>
              <a:rPr lang="de-CH" b="0" dirty="0" err="1"/>
              <a:t>SuS</a:t>
            </a:r>
            <a:r>
              <a:rPr lang="de-CH" b="0" dirty="0"/>
              <a:t> fragen: Wer ist die Person auf dem Foto? / Stichworte darüber sammeln, was die </a:t>
            </a:r>
            <a:r>
              <a:rPr lang="de-CH" b="0" dirty="0" err="1"/>
              <a:t>SuS</a:t>
            </a:r>
            <a:r>
              <a:rPr lang="de-CH" b="0" dirty="0"/>
              <a:t> über Hitler bereits wissen</a:t>
            </a:r>
          </a:p>
          <a:p>
            <a:pPr marL="171450" indent="-171450">
              <a:buFont typeface="Arial" panose="020B0604020202020204" pitchFamily="34" charset="0"/>
              <a:buChar char="•"/>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https://upload.wikimedia.org/wikipedia/commons/d/dc/Adolf_Hitler_cropped_restored.jpg</a:t>
            </a:r>
          </a:p>
          <a:p>
            <a:pPr marL="0" indent="0">
              <a:buFontTx/>
              <a:buNone/>
            </a:pPr>
            <a:endParaRPr lang="de-CH"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12</a:t>
            </a:fld>
            <a:endParaRPr lang="de-CH"/>
          </a:p>
        </p:txBody>
      </p:sp>
    </p:spTree>
    <p:extLst>
      <p:ext uri="{BB962C8B-B14F-4D97-AF65-F5344CB8AC3E}">
        <p14:creationId xmlns:p14="http://schemas.microsoft.com/office/powerpoint/2010/main" val="1662123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https://upload.wikimedia.org/wikipedia/commons/9/9d/Anticommunism.svg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13</a:t>
            </a:fld>
            <a:endParaRPr lang="de-CH"/>
          </a:p>
        </p:txBody>
      </p:sp>
    </p:spTree>
    <p:extLst>
      <p:ext uri="{BB962C8B-B14F-4D97-AF65-F5344CB8AC3E}">
        <p14:creationId xmlns:p14="http://schemas.microsoft.com/office/powerpoint/2010/main" val="407211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https://upload.wikimedia.org/wikipedia/commons/7/7d/Adolf_Hitler_Der_Alte_Hof.jpg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14</a:t>
            </a:fld>
            <a:endParaRPr lang="de-CH"/>
          </a:p>
        </p:txBody>
      </p:sp>
    </p:spTree>
    <p:extLst>
      <p:ext uri="{BB962C8B-B14F-4D97-AF65-F5344CB8AC3E}">
        <p14:creationId xmlns:p14="http://schemas.microsoft.com/office/powerpoint/2010/main" val="4049462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https://upload.wikimedia.org/wikipedia/commons/e/e4/Bundesarchiv_Bild_146-1974-082-44%2C_Adolf_Hitler_im_Ersten_Weltkrieg.jpg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15</a:t>
            </a:fld>
            <a:endParaRPr lang="de-CH"/>
          </a:p>
        </p:txBody>
      </p:sp>
    </p:spTree>
    <p:extLst>
      <p:ext uri="{BB962C8B-B14F-4D97-AF65-F5344CB8AC3E}">
        <p14:creationId xmlns:p14="http://schemas.microsoft.com/office/powerpoint/2010/main" val="247977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https://upload.wikimedia.org/wikipedia/commons/7/7d/Tettnang_-_Montfort-Museum_-_NSDAP_Schild.jpg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16</a:t>
            </a:fld>
            <a:endParaRPr lang="de-CH"/>
          </a:p>
        </p:txBody>
      </p:sp>
    </p:spTree>
    <p:extLst>
      <p:ext uri="{BB962C8B-B14F-4D97-AF65-F5344CB8AC3E}">
        <p14:creationId xmlns:p14="http://schemas.microsoft.com/office/powerpoint/2010/main" val="1309616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https://upload.wikimedia.org/wikipedia/commons/4/4b/Bundesarchiv_Bild_102-16742%2C_Erich_Ludendorff_mit_Adolf_Hitler.jpg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17</a:t>
            </a:fld>
            <a:endParaRPr lang="de-CH"/>
          </a:p>
        </p:txBody>
      </p:sp>
    </p:spTree>
    <p:extLst>
      <p:ext uri="{BB962C8B-B14F-4D97-AF65-F5344CB8AC3E}">
        <p14:creationId xmlns:p14="http://schemas.microsoft.com/office/powerpoint/2010/main" val="3323018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https://upload.wikimedia.org/wikipedia/commons/8/86/Mein_Kampf_9._Auflage_1932.JPG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18</a:t>
            </a:fld>
            <a:endParaRPr lang="de-CH"/>
          </a:p>
        </p:txBody>
      </p:sp>
    </p:spTree>
    <p:extLst>
      <p:ext uri="{BB962C8B-B14F-4D97-AF65-F5344CB8AC3E}">
        <p14:creationId xmlns:p14="http://schemas.microsoft.com/office/powerpoint/2010/main" val="28295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https://pixabay.com/de/guevara-juden-hebr%C3%A4isch-mann-30622/</a:t>
            </a:r>
          </a:p>
          <a:p>
            <a:pPr marL="171450" indent="-171450">
              <a:buFontTx/>
              <a:buChar char="-"/>
            </a:pPr>
            <a:r>
              <a:rPr lang="de-CH" dirty="0"/>
              <a:t>https://pixabay.com/de/abbrechen-l%C3%B6schen-kreuz-146131/</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19</a:t>
            </a:fld>
            <a:endParaRPr lang="de-CH"/>
          </a:p>
        </p:txBody>
      </p:sp>
    </p:spTree>
    <p:extLst>
      <p:ext uri="{BB962C8B-B14F-4D97-AF65-F5344CB8AC3E}">
        <p14:creationId xmlns:p14="http://schemas.microsoft.com/office/powerpoint/2010/main" val="4218472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https://upload.wikimedia.org/wikipedia/commons/thumb/7/74/National_Fascist_Party_logo.svg/722px-National_Fascist_Party_logo.svg.png</a:t>
            </a:r>
            <a:endParaRPr lang="de-CH" sz="1200" b="0" i="0" kern="1200" dirty="0">
              <a:solidFill>
                <a:schemeClr val="tx1"/>
              </a:solidFill>
              <a:effectLst/>
              <a:latin typeface="+mn-lt"/>
              <a:ea typeface="+mn-ea"/>
              <a:cs typeface="+mn-cs"/>
            </a:endParaRPr>
          </a:p>
          <a:p>
            <a:pPr marL="0" indent="0">
              <a:buFontTx/>
              <a:buNone/>
            </a:pPr>
            <a:endParaRPr lang="de-CH" sz="1200" b="0" i="0" kern="1200" dirty="0">
              <a:solidFill>
                <a:schemeClr val="tx1"/>
              </a:solidFill>
              <a:effectLst/>
              <a:latin typeface="+mn-lt"/>
              <a:ea typeface="+mn-ea"/>
              <a:cs typeface="+mn-cs"/>
            </a:endParaRPr>
          </a:p>
          <a:p>
            <a:pPr marL="0" indent="0">
              <a:buFontTx/>
              <a:buNone/>
            </a:pP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a:t>
            </a:fld>
            <a:endParaRPr lang="de-CH"/>
          </a:p>
        </p:txBody>
      </p:sp>
    </p:spTree>
    <p:extLst>
      <p:ext uri="{BB962C8B-B14F-4D97-AF65-F5344CB8AC3E}">
        <p14:creationId xmlns:p14="http://schemas.microsoft.com/office/powerpoint/2010/main" val="1787651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den Ausschnitt aus «Mein Kampf» lesen und in eigenen Worten wiedergeben</a:t>
            </a:r>
          </a:p>
          <a:p>
            <a:pPr marL="628650" lvl="1" indent="-171450">
              <a:buFont typeface="Arial" panose="020B0604020202020204" pitchFamily="34" charset="0"/>
              <a:buChar char="•"/>
            </a:pPr>
            <a:r>
              <a:rPr lang="de-CH" b="0" dirty="0"/>
              <a:t>Was meint Hitler mit «hebräischen </a:t>
            </a:r>
            <a:r>
              <a:rPr lang="de-CH" b="0" dirty="0" err="1"/>
              <a:t>Volksverderbern</a:t>
            </a:r>
            <a:r>
              <a:rPr lang="de-CH" b="0" dirty="0"/>
              <a:t>»? Weshalb nennt er die Juden so? (</a:t>
            </a:r>
            <a:r>
              <a:rPr lang="de-CH" b="0" dirty="0">
                <a:sym typeface="Wingdings" panose="05000000000000000000" pitchFamily="2" charset="2"/>
              </a:rPr>
              <a:t> In der Tora/Bibel werden die Juden als Hebräer bezeichnet)</a:t>
            </a:r>
            <a:endParaRPr lang="de-CH" b="0" dirty="0"/>
          </a:p>
          <a:p>
            <a:pPr marL="628650" lvl="1" indent="-171450">
              <a:buFont typeface="Arial" panose="020B0604020202020204" pitchFamily="34" charset="0"/>
              <a:buChar char="•"/>
            </a:pPr>
            <a:r>
              <a:rPr lang="de-CH" b="0" dirty="0"/>
              <a:t>Von welchem Krieg spricht Hitler hier? Was hätte dort mit den Juden passieren sollen? (</a:t>
            </a:r>
            <a:r>
              <a:rPr lang="de-CH" b="0" dirty="0">
                <a:sym typeface="Wingdings" panose="05000000000000000000" pitchFamily="2" charset="2"/>
              </a:rPr>
              <a:t> Vom Ersten Weltkrieg: Hitler sagt, dass mehr Juden im Krieg hätten kämpfen/sterben sollen, damit mehr Deutsche überlebt hätten; den Juden wurde nach dem Krieg auch oft die Schuld an der Niederlage gegeben)</a:t>
            </a:r>
            <a:endParaRPr lang="de-CH" b="0" dirty="0"/>
          </a:p>
          <a:p>
            <a:pPr marL="628650" lvl="1" indent="-171450">
              <a:buFont typeface="Arial" panose="020B0604020202020204" pitchFamily="34" charset="0"/>
              <a:buChar char="•"/>
            </a:pPr>
            <a:r>
              <a:rPr lang="de-CH" b="0" dirty="0"/>
              <a:t>Für wie wertvoll hält er das Leben eines Juden gegenüber dem Leben eines Deutschen? (</a:t>
            </a:r>
            <a:r>
              <a:rPr lang="de-CH" b="0" dirty="0">
                <a:sym typeface="Wingdings" panose="05000000000000000000" pitchFamily="2" charset="2"/>
              </a:rPr>
              <a:t> Das Leben eines Deutschen hat für ihn viel mehr Wert als das Leben eines Juden)</a:t>
            </a:r>
            <a:endParaRPr lang="de-CH" b="0" dirty="0"/>
          </a:p>
          <a:p>
            <a:pPr marL="628650" lvl="1" indent="-171450">
              <a:buFont typeface="Arial" panose="020B0604020202020204" pitchFamily="34" charset="0"/>
              <a:buChar char="•"/>
            </a:pPr>
            <a:r>
              <a:rPr lang="de-CH" b="0" dirty="0"/>
              <a:t>«Unter Giftgas gehalten»: Was bedeutet das? (</a:t>
            </a:r>
            <a:r>
              <a:rPr lang="de-CH" b="0" dirty="0">
                <a:sym typeface="Wingdings" panose="05000000000000000000" pitchFamily="2" charset="2"/>
              </a:rPr>
              <a:t> In den Schützengräben wurde immer wieder mit Giftgas gekämpft)</a:t>
            </a:r>
          </a:p>
          <a:p>
            <a:pPr marL="628650" lvl="1" indent="-171450">
              <a:buFont typeface="Arial" panose="020B0604020202020204" pitchFamily="34" charset="0"/>
              <a:buChar char="•"/>
            </a:pPr>
            <a:r>
              <a:rPr lang="de-CH" b="0" dirty="0">
                <a:sym typeface="Wingdings" panose="05000000000000000000" pitchFamily="2" charset="2"/>
              </a:rPr>
              <a:t>Gas bekommt später während dem Holocaust eine besondere Bedeutung. Wer weiss etwas darüber?</a:t>
            </a:r>
            <a:endParaRPr lang="de-CH" b="0" dirty="0"/>
          </a:p>
          <a:p>
            <a:pPr marL="628650" lvl="1" indent="-171450">
              <a:buFont typeface="Arial" panose="020B0604020202020204" pitchFamily="34" charset="0"/>
              <a:buChar char="•"/>
            </a:pPr>
            <a:endParaRPr lang="de-CH" b="0" dirty="0"/>
          </a:p>
          <a:p>
            <a:r>
              <a:rPr lang="de-CH" b="1" dirty="0"/>
              <a:t>Bildquellen</a:t>
            </a:r>
            <a:r>
              <a:rPr lang="de-CH" dirty="0"/>
              <a:t>:</a:t>
            </a:r>
          </a:p>
          <a:p>
            <a:pPr marL="171450" indent="-171450">
              <a:buFontTx/>
              <a:buChar char="-"/>
            </a:pPr>
            <a:r>
              <a:rPr lang="de-CH" dirty="0"/>
              <a:t>https://upload.wikimedia.org/wikipedia/commons/3/30/Mein_Kampf_dust_jacket.jpeg</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20</a:t>
            </a:fld>
            <a:endParaRPr lang="de-CH"/>
          </a:p>
        </p:txBody>
      </p:sp>
    </p:spTree>
    <p:extLst>
      <p:ext uri="{BB962C8B-B14F-4D97-AF65-F5344CB8AC3E}">
        <p14:creationId xmlns:p14="http://schemas.microsoft.com/office/powerpoint/2010/main" val="773940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Adolf Hitler</a:t>
            </a:r>
            <a:r>
              <a:rPr lang="de-CH" sz="1200" b="1" i="0" kern="1200" dirty="0">
                <a:solidFill>
                  <a:schemeClr val="tx1"/>
                </a:solidFill>
                <a:effectLst/>
                <a:latin typeface="+mn-lt"/>
                <a:ea typeface="+mn-ea"/>
                <a:cs typeface="+mn-cs"/>
              </a:rPr>
              <a:t> </a:t>
            </a:r>
            <a:r>
              <a:rPr lang="de-CH" sz="1200" b="0" i="0" kern="1200" dirty="0">
                <a:solidFill>
                  <a:schemeClr val="tx1"/>
                </a:solidFill>
                <a:effectLst/>
                <a:latin typeface="+mn-lt"/>
                <a:ea typeface="+mn-ea"/>
                <a:cs typeface="+mn-cs"/>
              </a:rPr>
              <a:t>- Wahlkampfrede in Eberswalde am 27.07.1932</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https://upload.wikimedia.org/wikipedia/commons/b/b7/Bundesarchiv_Bild_183-1987-0703-507%2C_Berlin%2C_Reichstagssitzung%2C_Rede_Adolf_Hitler.jpg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21</a:t>
            </a:fld>
            <a:endParaRPr lang="de-CH"/>
          </a:p>
        </p:txBody>
      </p:sp>
    </p:spTree>
    <p:extLst>
      <p:ext uri="{BB962C8B-B14F-4D97-AF65-F5344CB8AC3E}">
        <p14:creationId xmlns:p14="http://schemas.microsoft.com/office/powerpoint/2010/main" val="1413607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Vor Einblenden des Textes Frage stellen: Weshalb sind die Massen so begeistert von Hitler? Was könnten Gründe sein?</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https://upload.wikimedia.org/wikipedia/commons/b/b9/Unsere_letzte_Hoffnung.jpg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5</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22</a:t>
            </a:fld>
            <a:endParaRPr lang="de-CH"/>
          </a:p>
        </p:txBody>
      </p:sp>
    </p:spTree>
    <p:extLst>
      <p:ext uri="{BB962C8B-B14F-4D97-AF65-F5344CB8AC3E}">
        <p14:creationId xmlns:p14="http://schemas.microsoft.com/office/powerpoint/2010/main" val="1578417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Nazi Propaganda Film - Berlin Reichshauptstadt 1936</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https://upload.wikimedia.org/wikipedia/commons/6/6d/Bundesarchiv_Bild_183-K0930-502%2C_Wahlplakat_der_NSDAP_zur_Reichstagswahl.jpg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23</a:t>
            </a:fld>
            <a:endParaRPr lang="de-CH"/>
          </a:p>
        </p:txBody>
      </p:sp>
    </p:spTree>
    <p:extLst>
      <p:ext uri="{BB962C8B-B14F-4D97-AF65-F5344CB8AC3E}">
        <p14:creationId xmlns:p14="http://schemas.microsoft.com/office/powerpoint/2010/main" val="1501476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https://upload.wikimedia.org/wikipedia/commons/4/4b/Bundesarchiv_Bild_102-02134%2C_Bad_Harzburg%2C_Gr%C3%BCndung_der_Harzburger_Front.jpg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24</a:t>
            </a:fld>
            <a:endParaRPr lang="de-CH"/>
          </a:p>
        </p:txBody>
      </p:sp>
    </p:spTree>
    <p:extLst>
      <p:ext uri="{BB962C8B-B14F-4D97-AF65-F5344CB8AC3E}">
        <p14:creationId xmlns:p14="http://schemas.microsoft.com/office/powerpoint/2010/main" val="2351929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Adolf Hitler zu den Erziehungszielen der NSDAP</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Ideen zur Umsetzung/Diskussion:</a:t>
            </a:r>
          </a:p>
          <a:p>
            <a:pPr marL="171450" indent="-171450">
              <a:buFont typeface="Arial" panose="020B0604020202020204" pitchFamily="34" charset="0"/>
              <a:buChar char="•"/>
            </a:pPr>
            <a:r>
              <a:rPr lang="de-CH" b="0" dirty="0"/>
              <a:t>Diskussion anregen: Weshalb gab es wohl die Hitlerjugend? Was bringt sie der NSDAP?</a:t>
            </a:r>
          </a:p>
          <a:p>
            <a:pPr marL="628650" lvl="1" indent="-171450">
              <a:buFont typeface="Arial" panose="020B0604020202020204" pitchFamily="34" charset="0"/>
              <a:buChar char="•"/>
            </a:pPr>
            <a:r>
              <a:rPr lang="de-CH" b="0" dirty="0"/>
              <a:t>(</a:t>
            </a:r>
            <a:r>
              <a:rPr lang="de-CH" b="0" dirty="0">
                <a:sym typeface="Wingdings" panose="05000000000000000000" pitchFamily="2" charset="2"/>
              </a:rPr>
              <a:t> Mit der Hitlerjugend wurde auch den Jungen ein Platz in der Partei gegeben bzw. sie wurden von klein auf in die NSDAP integriert; ausserdem schaffte es die Partei mit dieser Art der Freizeitgestaltung, sehr viele Anhänger zu rekrutieren: Zusammengehörigkeitsgefühl, Spass, Freunde werden angeworben, etc.)</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https://upload.wikimedia.org/wikipedia/commons/7/7f/Bundesarchiv_Bild_119-5592-14A%2C_Gruppe_von_HJ-Jungen.jpg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25</a:t>
            </a:fld>
            <a:endParaRPr lang="de-CH"/>
          </a:p>
        </p:txBody>
      </p:sp>
    </p:spTree>
    <p:extLst>
      <p:ext uri="{BB962C8B-B14F-4D97-AF65-F5344CB8AC3E}">
        <p14:creationId xmlns:p14="http://schemas.microsoft.com/office/powerpoint/2010/main" val="792914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Lied/Text «</a:t>
            </a:r>
            <a:r>
              <a:rPr lang="de-CH" sz="1200" b="0" i="0" kern="1200" dirty="0">
                <a:solidFill>
                  <a:schemeClr val="tx1"/>
                </a:solidFill>
                <a:effectLst/>
                <a:latin typeface="+mn-lt"/>
                <a:ea typeface="+mn-ea"/>
                <a:cs typeface="+mn-cs"/>
              </a:rPr>
              <a:t>Horst Wessel Lied</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https://pixabay.com/de/gesang-kinder-song-singen-sch%C3%BCler-18382/</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26</a:t>
            </a:fld>
            <a:endParaRPr lang="de-CH"/>
          </a:p>
        </p:txBody>
      </p:sp>
    </p:spTree>
    <p:extLst>
      <p:ext uri="{BB962C8B-B14F-4D97-AF65-F5344CB8AC3E}">
        <p14:creationId xmlns:p14="http://schemas.microsoft.com/office/powerpoint/2010/main" val="2125643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https://commons.wikimedia.org/wiki/File:Police_brutality.svg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6</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27</a:t>
            </a:fld>
            <a:endParaRPr lang="de-CH"/>
          </a:p>
        </p:txBody>
      </p:sp>
    </p:spTree>
    <p:extLst>
      <p:ext uri="{BB962C8B-B14F-4D97-AF65-F5344CB8AC3E}">
        <p14:creationId xmlns:p14="http://schemas.microsoft.com/office/powerpoint/2010/main" val="2507448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Repetition: Vorher haben wir gehört, dass der </a:t>
            </a:r>
            <a:r>
              <a:rPr lang="de-CH" b="0" dirty="0" err="1"/>
              <a:t>Bürgerbräu</a:t>
            </a:r>
            <a:r>
              <a:rPr lang="de-CH" b="0" dirty="0"/>
              <a:t>-Putsch von Hitler und </a:t>
            </a:r>
            <a:r>
              <a:rPr lang="de-CH" b="1" dirty="0"/>
              <a:t>Ludendorff</a:t>
            </a:r>
            <a:r>
              <a:rPr lang="de-CH" b="0" dirty="0"/>
              <a:t> inszeniert wurde, nun treffen wir </a:t>
            </a:r>
            <a:r>
              <a:rPr lang="de-CH" b="1" dirty="0"/>
              <a:t>Hindenburg</a:t>
            </a:r>
            <a:r>
              <a:rPr lang="de-CH" b="0" dirty="0"/>
              <a:t> als Reichspräsident an. Wo haben Hindenburg und Ludendorff bereits einmal eine grosse Rolle gespielt? (</a:t>
            </a:r>
            <a:r>
              <a:rPr lang="de-CH" b="0" dirty="0">
                <a:sym typeface="Wingdings" panose="05000000000000000000" pitchFamily="2" charset="2"/>
              </a:rPr>
              <a:t> Erster Weltkrieg: Sie sind Generäle an der Ostfront)</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https://upload.wikimedia.org/wikipedia/commons/a/a5/BASA-3K-15-383-1-Hitler_and_Hindenburg%2C_Potsdam%2C_21.03.1933.jpeg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28</a:t>
            </a:fld>
            <a:endParaRPr lang="de-CH"/>
          </a:p>
        </p:txBody>
      </p:sp>
    </p:spTree>
    <p:extLst>
      <p:ext uri="{BB962C8B-B14F-4D97-AF65-F5344CB8AC3E}">
        <p14:creationId xmlns:p14="http://schemas.microsoft.com/office/powerpoint/2010/main" val="586637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https://pixabay.com/de/freie-meinungs%C3%A4u%C3%9Ferung-freiheit-156029/</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29</a:t>
            </a:fld>
            <a:endParaRPr lang="de-CH"/>
          </a:p>
        </p:txBody>
      </p:sp>
    </p:spTree>
    <p:extLst>
      <p:ext uri="{BB962C8B-B14F-4D97-AF65-F5344CB8AC3E}">
        <p14:creationId xmlns:p14="http://schemas.microsoft.com/office/powerpoint/2010/main" val="375715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https://upload.wikimedia.org/wikipedia/commons/9/9a/Benito_Mussolini_Duce.jpg</a:t>
            </a:r>
          </a:p>
          <a:p>
            <a:pPr marL="0" indent="0">
              <a:buFontTx/>
              <a:buNone/>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a:t>
            </a:fld>
            <a:endParaRPr lang="de-CH"/>
          </a:p>
        </p:txBody>
      </p:sp>
    </p:spTree>
    <p:extLst>
      <p:ext uri="{BB962C8B-B14F-4D97-AF65-F5344CB8AC3E}">
        <p14:creationId xmlns:p14="http://schemas.microsoft.com/office/powerpoint/2010/main" val="345602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https://upload.wikimedia.org/wikipedia/commons/9/92/Bundesarchiv_Bild_102-14381%2C_Berlin%2C_Polizeipatrouille_am_Wahltag.jpg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30</a:t>
            </a:fld>
            <a:endParaRPr lang="de-CH"/>
          </a:p>
        </p:txBody>
      </p:sp>
    </p:spTree>
    <p:extLst>
      <p:ext uri="{BB962C8B-B14F-4D97-AF65-F5344CB8AC3E}">
        <p14:creationId xmlns:p14="http://schemas.microsoft.com/office/powerpoint/2010/main" val="2815240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Diskussion anregen: Wieso behaupten die Nationalsozialisten, dass Kommunisten den Brand gelegt haben? Was nützt ihnen das? (</a:t>
            </a:r>
            <a:r>
              <a:rPr lang="de-CH" b="0" dirty="0">
                <a:sym typeface="Wingdings" panose="05000000000000000000" pitchFamily="2" charset="2"/>
              </a:rPr>
              <a:t> Sie haben einen Grund, gegen die Kommunisten vorzugehen und viele von ihnen zu verhaften, was ihnen äusserst gelegen kommt)</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https://upload.wikimedia.org/wikipedia/commons/2/20/Reichstagsbrand.jpg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31</a:t>
            </a:fld>
            <a:endParaRPr lang="de-CH"/>
          </a:p>
        </p:txBody>
      </p:sp>
    </p:spTree>
    <p:extLst>
      <p:ext uri="{BB962C8B-B14F-4D97-AF65-F5344CB8AC3E}">
        <p14:creationId xmlns:p14="http://schemas.microsoft.com/office/powerpoint/2010/main" val="3626019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https://pixabay.com/de/handschellen-gef%C3%A4ngnis-kriminalit%C3%A4t-146551/</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7</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32</a:t>
            </a:fld>
            <a:endParaRPr lang="de-CH"/>
          </a:p>
        </p:txBody>
      </p:sp>
    </p:spTree>
    <p:extLst>
      <p:ext uri="{BB962C8B-B14F-4D97-AF65-F5344CB8AC3E}">
        <p14:creationId xmlns:p14="http://schemas.microsoft.com/office/powerpoint/2010/main" val="3196548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https://upload.wikimedia.org/wikipedia/commons/d/d5/VO_zum_Schutz_von_Volk_und_Staat_1933.JPG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33</a:t>
            </a:fld>
            <a:endParaRPr lang="de-CH"/>
          </a:p>
        </p:txBody>
      </p:sp>
    </p:spTree>
    <p:extLst>
      <p:ext uri="{BB962C8B-B14F-4D97-AF65-F5344CB8AC3E}">
        <p14:creationId xmlns:p14="http://schemas.microsoft.com/office/powerpoint/2010/main" val="3061134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Frage: Was bedeutet das konkret? Welche Folgen hat das?</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https://pixabay.com/de/paragraf-paragraph-recht-gericht-370928/</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34</a:t>
            </a:fld>
            <a:endParaRPr lang="de-CH"/>
          </a:p>
        </p:txBody>
      </p:sp>
    </p:spTree>
    <p:extLst>
      <p:ext uri="{BB962C8B-B14F-4D97-AF65-F5344CB8AC3E}">
        <p14:creationId xmlns:p14="http://schemas.microsoft.com/office/powerpoint/2010/main" val="2495017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fragen: Was bedeutet Pluralismus? Wie könnte man diesen aufheben?</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https://upload.wikimedia.org/wikipedia/commons/3/36/NSDAP_badge.svg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35</a:t>
            </a:fld>
            <a:endParaRPr lang="de-CH"/>
          </a:p>
        </p:txBody>
      </p:sp>
    </p:spTree>
    <p:extLst>
      <p:ext uri="{BB962C8B-B14F-4D97-AF65-F5344CB8AC3E}">
        <p14:creationId xmlns:p14="http://schemas.microsoft.com/office/powerpoint/2010/main" val="2455128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10. Mai 1933 - Bücherverbrennung auf dem Berliner Opernplatz</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Ideen zur Umsetzung/Diskussion:</a:t>
            </a:r>
          </a:p>
          <a:p>
            <a:pPr marL="171450" indent="-171450">
              <a:buFont typeface="Arial" panose="020B0604020202020204" pitchFamily="34" charset="0"/>
              <a:buChar char="•"/>
            </a:pPr>
            <a:r>
              <a:rPr lang="de-CH" b="0" dirty="0"/>
              <a:t>Diskussion anregen: Wieso werden Bücher jüdischer, marxistischer und pazifistischer Autoren öffentlich verbrannt?</a:t>
            </a:r>
          </a:p>
          <a:p>
            <a:pPr marL="628650" lvl="1" indent="-171450">
              <a:buFont typeface="Arial" panose="020B0604020202020204" pitchFamily="34" charset="0"/>
              <a:buChar char="•"/>
            </a:pPr>
            <a:r>
              <a:rPr lang="de-CH" b="0" dirty="0">
                <a:sym typeface="Wingdings" panose="05000000000000000000" pitchFamily="2" charset="2"/>
              </a:rPr>
              <a:t> Diese Bücher enthalten Gedankengut, das nicht den Ideologien der Nationalsozialisten entspricht  dieses soll ausgelöscht werden (jede Opposition muss unterdrückt werden / es soll niemand durch diese Bücher auf «falsche Gedanken» gebracht werden)</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https://upload.wikimedia.org/wikipedia/commons/8/88/Bundesarchiv_Bild_102-14597%2C_Berlin%2C_Opernplatz%2C_B%C3%BCcherverbrennung.jpg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8</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36</a:t>
            </a:fld>
            <a:endParaRPr lang="de-CH"/>
          </a:p>
        </p:txBody>
      </p:sp>
    </p:spTree>
    <p:extLst>
      <p:ext uri="{BB962C8B-B14F-4D97-AF65-F5344CB8AC3E}">
        <p14:creationId xmlns:p14="http://schemas.microsoft.com/office/powerpoint/2010/main" val="1645833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Was bedeutet das, wenn eine Person die ganze Macht in einem Staat besitzt? Entspricht das den Anforderungen der Demokratie?</a:t>
            </a:r>
          </a:p>
          <a:p>
            <a:pPr marL="171450" indent="-171450">
              <a:buFont typeface="Arial" panose="020B0604020202020204" pitchFamily="34" charset="0"/>
              <a:buChar char="•"/>
            </a:pPr>
            <a:r>
              <a:rPr lang="de-CH" sz="1200" b="0" i="0" kern="1200" dirty="0">
                <a:solidFill>
                  <a:schemeClr val="tx1"/>
                </a:solidFill>
                <a:effectLst/>
                <a:latin typeface="+mn-lt"/>
                <a:ea typeface="+mn-ea"/>
                <a:cs typeface="+mn-cs"/>
              </a:rPr>
              <a:t>Die Veränderung des Staatsaufbaus und die Aufhebung der Gewaltenteilung bedeuteten für die einfachen Menschen zunächst nicht unbedingt eine grosse Veränderung ihres Lebens. Im Laufe der Zeit spürten jedoch alle Menschen die von der Diktatur ausgehenden Veränderungen der Gesellschaft. Beschreibe konkrete Veränderungen und leite sie aus dem diktatorischen Staatsaufbau ab.</a:t>
            </a:r>
          </a:p>
          <a:p>
            <a:pPr marL="171450" indent="-171450">
              <a:buFont typeface="Arial" panose="020B0604020202020204" pitchFamily="34" charset="0"/>
              <a:buChar char="•"/>
            </a:pPr>
            <a:r>
              <a:rPr lang="de-CH" sz="1200" b="0" i="0" kern="1200" dirty="0">
                <a:solidFill>
                  <a:schemeClr val="tx1"/>
                </a:solidFill>
                <a:effectLst/>
                <a:latin typeface="+mn-lt"/>
                <a:ea typeface="+mn-ea"/>
                <a:cs typeface="+mn-cs"/>
              </a:rPr>
              <a:t>Gedankenexperiment: </a:t>
            </a:r>
            <a:r>
              <a:rPr lang="de-CH" sz="1200" b="0" i="0" kern="1200" dirty="0" err="1">
                <a:solidFill>
                  <a:schemeClr val="tx1"/>
                </a:solidFill>
                <a:effectLst/>
                <a:latin typeface="+mn-lt"/>
                <a:ea typeface="+mn-ea"/>
                <a:cs typeface="+mn-cs"/>
              </a:rPr>
              <a:t>SuS</a:t>
            </a:r>
            <a:r>
              <a:rPr lang="de-CH" sz="1200" b="0" i="0" kern="1200" dirty="0">
                <a:solidFill>
                  <a:schemeClr val="tx1"/>
                </a:solidFill>
                <a:effectLst/>
                <a:latin typeface="+mn-lt"/>
                <a:ea typeface="+mn-ea"/>
                <a:cs typeface="+mn-cs"/>
              </a:rPr>
              <a:t> sollen sich vorstellen, dass ein Politiker heutzutage in der Schweiz eine Diktatur errichten möchte </a:t>
            </a:r>
            <a:r>
              <a:rPr lang="de-CH" sz="1200" b="0" i="0" kern="1200" dirty="0">
                <a:solidFill>
                  <a:schemeClr val="tx1"/>
                </a:solidFill>
                <a:effectLst/>
                <a:latin typeface="+mn-lt"/>
                <a:ea typeface="+mn-ea"/>
                <a:cs typeface="+mn-cs"/>
                <a:sym typeface="Wingdings" panose="05000000000000000000" pitchFamily="2" charset="2"/>
              </a:rPr>
              <a:t> Welche Organe/Elemente der Verfassung müsste er ausschalten/unter Kontrolle bringen, um sein Ziel zu erreichen? Auf welche Schwierigkeiten könnte er dabei stossen (in der Schweizer Gesellschaft / von Nachbarstaaten)?</a:t>
            </a:r>
            <a:endParaRPr lang="de-CH" b="1" dirty="0"/>
          </a:p>
          <a:p>
            <a:pPr marL="171450" indent="-171450">
              <a:buFont typeface="Arial" panose="020B0604020202020204" pitchFamily="34" charset="0"/>
              <a:buChar char="•"/>
            </a:pPr>
            <a:endParaRPr lang="de-CH" b="0" dirty="0"/>
          </a:p>
          <a:p>
            <a:r>
              <a:rPr lang="de-CH" b="1" dirty="0"/>
              <a:t>Bildquellen</a:t>
            </a:r>
            <a:r>
              <a:rPr lang="de-CH" dirty="0"/>
              <a:t>:</a:t>
            </a:r>
          </a:p>
          <a:p>
            <a:pPr marL="171450" indent="-171450">
              <a:buFontTx/>
              <a:buChar char="-"/>
            </a:pPr>
            <a:r>
              <a:rPr lang="de-CH" dirty="0"/>
              <a:t>https://upload.wikimedia.org/wikipedia/commons/7/74/Paul_von_Hindenburg-2.png</a:t>
            </a:r>
          </a:p>
          <a:p>
            <a:pPr marL="171450" indent="-171450">
              <a:buFontTx/>
              <a:buChar char="-"/>
            </a:pPr>
            <a:r>
              <a:rPr lang="de-CH" dirty="0"/>
              <a:t>https://upload.wikimedia.org/wikipedia/commons/thumb/5/5c/Coa_Illustration_Cross_Easter.svg/2000px-Coa_Illustration_Cross_Easter.svg.png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171450" indent="-171450">
              <a:buFontTx/>
              <a:buChar char="-"/>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37</a:t>
            </a:fld>
            <a:endParaRPr lang="de-CH"/>
          </a:p>
        </p:txBody>
      </p:sp>
    </p:spTree>
    <p:extLst>
      <p:ext uri="{BB962C8B-B14F-4D97-AF65-F5344CB8AC3E}">
        <p14:creationId xmlns:p14="http://schemas.microsoft.com/office/powerpoint/2010/main" val="34981402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Hier könnte eine Repetition zum Inhalt des Versailler Vertrages eingebaut werden</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https://upload.wikimedia.org/wikipedia/commons/0/0e/Reichsparteitag_1935_Gro%C3%9Fer_Appell_28-1121M_original.jpg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38</a:t>
            </a:fld>
            <a:endParaRPr lang="de-CH"/>
          </a:p>
        </p:txBody>
      </p:sp>
    </p:spTree>
    <p:extLst>
      <p:ext uri="{BB962C8B-B14F-4D97-AF65-F5344CB8AC3E}">
        <p14:creationId xmlns:p14="http://schemas.microsoft.com/office/powerpoint/2010/main" val="11910791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https://upload.wikimedia.org/wikipedia/commons/9/9c/Bundesarchiv_Bild_183-R69173%2C_M%C3%BCnchener_Abkommen%2C_Staatschefs.jpg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39</a:t>
            </a:fld>
            <a:endParaRPr lang="de-CH"/>
          </a:p>
        </p:txBody>
      </p:sp>
    </p:spTree>
    <p:extLst>
      <p:ext uri="{BB962C8B-B14F-4D97-AF65-F5344CB8AC3E}">
        <p14:creationId xmlns:p14="http://schemas.microsoft.com/office/powerpoint/2010/main" val="730744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https://upload.wikimedia.org/wikipedia/commons/6/6f/Benito_Mussolini_colored.jpg</a:t>
            </a:r>
          </a:p>
          <a:p>
            <a:pPr marL="0" indent="0">
              <a:buFontTx/>
              <a:buNone/>
            </a:pPr>
            <a:endParaRPr lang="de-CH" dirty="0"/>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endParaRPr lang="de-CH" dirty="0"/>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a:t>
            </a:fld>
            <a:endParaRPr lang="de-CH"/>
          </a:p>
        </p:txBody>
      </p:sp>
    </p:spTree>
    <p:extLst>
      <p:ext uri="{BB962C8B-B14F-4D97-AF65-F5344CB8AC3E}">
        <p14:creationId xmlns:p14="http://schemas.microsoft.com/office/powerpoint/2010/main" val="1595359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https://upload.wikimedia.org/wikipedia/commons/e/e0/Germans_at_Polish_Border_%281939-09-01%29.jpg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40</a:t>
            </a:fld>
            <a:endParaRPr lang="de-CH"/>
          </a:p>
        </p:txBody>
      </p:sp>
    </p:spTree>
    <p:extLst>
      <p:ext uri="{BB962C8B-B14F-4D97-AF65-F5344CB8AC3E}">
        <p14:creationId xmlns:p14="http://schemas.microsoft.com/office/powerpoint/2010/main" val="2436020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Vor dem Einblenden der Gründe die Frage an die </a:t>
            </a:r>
            <a:r>
              <a:rPr lang="de-CH" b="0" dirty="0" err="1"/>
              <a:t>SuS</a:t>
            </a:r>
            <a:r>
              <a:rPr lang="de-CH" b="0" dirty="0"/>
              <a:t> richten: Welche Gründe könnten die anderen Nationen (GB, F, USA, UdSSR, etc.) gehabt haben, Hitler so lange gewähren zu lassen?</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https://upload.wikimedia.org/wikipedia/commons/5/5b/Bundesarchiv_Bild_146-1976-063-32%2C_Bad_Godesberg%2C_M%C3%BCnchener_Abkommen%2C_Vorbereitung.jpg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9</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41</a:t>
            </a:fld>
            <a:endParaRPr lang="de-CH"/>
          </a:p>
        </p:txBody>
      </p:sp>
    </p:spTree>
    <p:extLst>
      <p:ext uri="{BB962C8B-B14F-4D97-AF65-F5344CB8AC3E}">
        <p14:creationId xmlns:p14="http://schemas.microsoft.com/office/powerpoint/2010/main" val="842400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Diskussion anregen: Weshalb sind die Nationalsozialisten so antisemitisch? </a:t>
            </a:r>
          </a:p>
          <a:p>
            <a:pPr marL="628650" lvl="1" indent="-171450">
              <a:buFont typeface="Arial" panose="020B0604020202020204" pitchFamily="34" charset="0"/>
              <a:buChar char="•"/>
            </a:pPr>
            <a:r>
              <a:rPr lang="de-CH" b="0" dirty="0"/>
              <a:t>(</a:t>
            </a:r>
            <a:r>
              <a:rPr lang="de-CH" b="0" dirty="0">
                <a:sym typeface="Wingdings" panose="05000000000000000000" pitchFamily="2" charset="2"/>
              </a:rPr>
              <a:t> Den Juden waren schon seit Jahrhunderten mit Skepsis begegnet worden, da sie, im Gegensatz zu den Christen, immer Handel treiben durften und deshalb oft reich waren. </a:t>
            </a:r>
            <a:r>
              <a:rPr lang="de-CH" sz="1200" b="0" i="0" kern="1200" dirty="0">
                <a:solidFill>
                  <a:schemeClr val="tx1"/>
                </a:solidFill>
                <a:effectLst/>
                <a:latin typeface="+mn-lt"/>
                <a:ea typeface="+mn-ea"/>
                <a:cs typeface="+mn-cs"/>
              </a:rPr>
              <a:t>Im Ersten Weltkrieg wurden die antijüdischen Vorbehalte in Deutschland neu aufgeladen. Ungeachtet der Tatsache, dass die deutschen "Juden" die Kriegsbegeisterung des Sommers 1914 teilten und dass die Zahl der jüdischen Freiwilligen überdimensional – gemessen am jüdischen Bevölkerungsanteil – groß war, machte das Gerücht von der "jüdischen Drückebergerei" die Runde und als zweites antisemitisches Stereotyp war die Überzeugung landläufig, dass Juden als die "geborenen Wucherer und Spekulanten" sich als Kriegsgewinnler an der Not des Vaterlandes bereicherten. In zahlreichen Publikationen wurden diese Klischees verbreitet, so etwa in einem Flugblatt, das im Sommer 1918 kursierte, auf dem die jüdischen Soldaten lasen, wovon ihre nichtjüdischen Kameraden und Vorgesetzten trotz der vielen Tapferkeitsauszeichnungen (30.000) und Beförderungen (19.000) und trotz der 12.000 jüdischen Kriegstoten bei insgesamt 100.000 jüdischen Soldaten überzeugt waren: "Überall grinst ihr Gesicht, nur im Schützengraben nicht." Entgegen der Wahrheit hielt die Mehrheit der Deutschen an ihrem negativen Judenbild fest. Antisemitismus diente den Nationalsozialisten als Erklärungsmuster für alles nationale, soziale und wirtschaftliche Unglück, das die Deutschen seit dem verlorenen Ersten Weltkrieg erlitten hatten, und Antisemitismus war das Schwungrad, mit dem Hitler seine Anhänger in Bewegung brachte.)</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https://upload.wikimedia.org/wikipedia/commons/thumb/5/53/Yellowbadge_logo.svg/1000px-Yellowbadge_logo.svg.png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42</a:t>
            </a:fld>
            <a:endParaRPr lang="de-CH"/>
          </a:p>
        </p:txBody>
      </p:sp>
    </p:spTree>
    <p:extLst>
      <p:ext uri="{BB962C8B-B14F-4D97-AF65-F5344CB8AC3E}">
        <p14:creationId xmlns:p14="http://schemas.microsoft.com/office/powerpoint/2010/main" val="2119435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https://upload.wikimedia.org/wikipedia/commons/a/a7/Bundesarchiv_Bild_102-14468%2C_Berlin%2C_NS-Boykott_gegen_j%C3%BCdische_Gesch%C3%A4fte.jpg</a:t>
            </a:r>
          </a:p>
          <a:p>
            <a:pPr marL="0" indent="0">
              <a:buFontTx/>
              <a:buNone/>
            </a:pPr>
            <a:endParaRPr lang="de-CH" dirty="0"/>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43</a:t>
            </a:fld>
            <a:endParaRPr lang="de-CH"/>
          </a:p>
        </p:txBody>
      </p:sp>
    </p:spTree>
    <p:extLst>
      <p:ext uri="{BB962C8B-B14F-4D97-AF65-F5344CB8AC3E}">
        <p14:creationId xmlns:p14="http://schemas.microsoft.com/office/powerpoint/2010/main" val="4021776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Bildinterpretation:</a:t>
            </a:r>
          </a:p>
          <a:p>
            <a:pPr marL="628650" lvl="1" indent="-171450">
              <a:buFont typeface="Arial" panose="020B0604020202020204" pitchFamily="34" charset="0"/>
              <a:buChar char="•"/>
            </a:pPr>
            <a:r>
              <a:rPr lang="de-CH" b="0" dirty="0"/>
              <a:t>Was sieht man auf dem Bild?</a:t>
            </a:r>
          </a:p>
          <a:p>
            <a:pPr marL="628650" lvl="1" indent="-171450">
              <a:buFont typeface="Arial" panose="020B0604020202020204" pitchFamily="34" charset="0"/>
              <a:buChar char="•"/>
            </a:pPr>
            <a:r>
              <a:rPr lang="de-CH" b="0" dirty="0"/>
              <a:t>Was ist die Aussage des Bildes?</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https://upload.wikimedia.org/wikipedia/commons/c/c3/Bundesarchiv_Bild_102-16748%2C_Ausstellung_%22Wunder_des_Lebens%22.jpg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44</a:t>
            </a:fld>
            <a:endParaRPr lang="de-CH"/>
          </a:p>
        </p:txBody>
      </p:sp>
    </p:spTree>
    <p:extLst>
      <p:ext uri="{BB962C8B-B14F-4D97-AF65-F5344CB8AC3E}">
        <p14:creationId xmlns:p14="http://schemas.microsoft.com/office/powerpoint/2010/main" val="484652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die Tafel genauer studieren und sich anschauen, welche Arten von Ehen erlaubt und welche verboten waren.</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https://upload.wikimedia.org/wikipedia/commons/7/7d/Nuremberg_laws.jpg</a:t>
            </a:r>
          </a:p>
        </p:txBody>
      </p:sp>
      <p:sp>
        <p:nvSpPr>
          <p:cNvPr id="4" name="Foliennummernplatzhalter 3"/>
          <p:cNvSpPr>
            <a:spLocks noGrp="1"/>
          </p:cNvSpPr>
          <p:nvPr>
            <p:ph type="sldNum" sz="quarter" idx="10"/>
          </p:nvPr>
        </p:nvSpPr>
        <p:spPr/>
        <p:txBody>
          <a:bodyPr/>
          <a:lstStyle/>
          <a:p>
            <a:fld id="{2A307D58-3D32-4171-AC10-4871358870A9}" type="slidenum">
              <a:rPr lang="de-CH" smtClean="0"/>
              <a:t>45</a:t>
            </a:fld>
            <a:endParaRPr lang="de-CH"/>
          </a:p>
        </p:txBody>
      </p:sp>
    </p:spTree>
    <p:extLst>
      <p:ext uri="{BB962C8B-B14F-4D97-AF65-F5344CB8AC3E}">
        <p14:creationId xmlns:p14="http://schemas.microsoft.com/office/powerpoint/2010/main" val="24867839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dirty="0" err="1"/>
              <a:t>SuS</a:t>
            </a:r>
            <a:r>
              <a:rPr lang="de-CH" dirty="0"/>
              <a:t> sollen das Zitat lesen und sich überlegen:</a:t>
            </a:r>
          </a:p>
          <a:p>
            <a:pPr marL="628650" lvl="1" indent="-171450">
              <a:buFont typeface="Arial" panose="020B0604020202020204" pitchFamily="34" charset="0"/>
              <a:buChar char="•"/>
            </a:pPr>
            <a:r>
              <a:rPr lang="de-CH" dirty="0"/>
              <a:t>Weshalb wird das Gesetz erlassen? Was will die Regierung damit erreichen?</a:t>
            </a:r>
          </a:p>
        </p:txBody>
      </p:sp>
      <p:sp>
        <p:nvSpPr>
          <p:cNvPr id="4" name="Foliennummernplatzhalter 3"/>
          <p:cNvSpPr>
            <a:spLocks noGrp="1"/>
          </p:cNvSpPr>
          <p:nvPr>
            <p:ph type="sldNum" sz="quarter" idx="10"/>
          </p:nvPr>
        </p:nvSpPr>
        <p:spPr/>
        <p:txBody>
          <a:bodyPr/>
          <a:lstStyle/>
          <a:p>
            <a:fld id="{2A307D58-3D32-4171-AC10-4871358870A9}" type="slidenum">
              <a:rPr lang="de-CH" smtClean="0"/>
              <a:t>46</a:t>
            </a:fld>
            <a:endParaRPr lang="de-CH"/>
          </a:p>
        </p:txBody>
      </p:sp>
    </p:spTree>
    <p:extLst>
      <p:ext uri="{BB962C8B-B14F-4D97-AF65-F5344CB8AC3E}">
        <p14:creationId xmlns:p14="http://schemas.microsoft.com/office/powerpoint/2010/main" val="7701772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https://upload.wikimedia.org/wikipedia/commons/c/c9/Pass_mit_Judenstenpel.jpg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47</a:t>
            </a:fld>
            <a:endParaRPr lang="de-CH"/>
          </a:p>
        </p:txBody>
      </p:sp>
    </p:spTree>
    <p:extLst>
      <p:ext uri="{BB962C8B-B14F-4D97-AF65-F5344CB8AC3E}">
        <p14:creationId xmlns:p14="http://schemas.microsoft.com/office/powerpoint/2010/main" val="3187729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https://www.schularena.com/geschichte/moderne/zwischenkriegszeit-nationalsozialismus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1938 - Die Reichspogromnacht</a:t>
            </a:r>
            <a:r>
              <a:rPr lang="de-CH" sz="1200" b="0" u="none" kern="1200" dirty="0">
                <a:solidFill>
                  <a:schemeClr val="tx1"/>
                </a:solidFill>
                <a:effectLst/>
                <a:latin typeface="+mn-lt"/>
                <a:ea typeface="+mn-ea"/>
                <a:cs typeface="+mn-cs"/>
                <a:sym typeface="Wingdings" panose="05000000000000000000" pitchFamily="2" charset="2"/>
              </a:rPr>
              <a:t>»</a:t>
            </a:r>
          </a:p>
          <a:p>
            <a:endParaRPr lang="de-CH" b="1" dirty="0"/>
          </a:p>
          <a:p>
            <a:r>
              <a:rPr lang="de-CH" b="1" dirty="0"/>
              <a:t>Bildquellen</a:t>
            </a:r>
            <a:r>
              <a:rPr lang="de-CH" dirty="0"/>
              <a:t>:</a:t>
            </a:r>
          </a:p>
          <a:p>
            <a:pPr marL="171450" indent="-171450">
              <a:buFontTx/>
              <a:buChar char="-"/>
            </a:pPr>
            <a:r>
              <a:rPr lang="de-CH" dirty="0"/>
              <a:t>https://upload.wikimedia.org/wikipedia/commons/f/f9/Bundesarchiv_Bild_146-1970-083-44%2C_Magdeburg%2C_zerst%C3%B6rtes_j%C3%BCdisches_Gesch%C3%A4ft.jpg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48</a:t>
            </a:fld>
            <a:endParaRPr lang="de-CH"/>
          </a:p>
        </p:txBody>
      </p:sp>
    </p:spTree>
    <p:extLst>
      <p:ext uri="{BB962C8B-B14F-4D97-AF65-F5344CB8AC3E}">
        <p14:creationId xmlns:p14="http://schemas.microsoft.com/office/powerpoint/2010/main" val="3172373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a:t>Diskussion anregen: Weshalb protestiert niemand gegen diese offensichtlich unfaire Behandlung der Juden? </a:t>
            </a:r>
          </a:p>
          <a:p>
            <a:pPr marL="0"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https://upload.wikimedia.org/wikipedia/commons/f/fd/Bundesarchiv_Bild_183-86686-0008%2C_Baden-Baden%2C_Festnahme_von_Juden.jpg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10</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49</a:t>
            </a:fld>
            <a:endParaRPr lang="de-CH"/>
          </a:p>
        </p:txBody>
      </p:sp>
    </p:spTree>
    <p:extLst>
      <p:ext uri="{BB962C8B-B14F-4D97-AF65-F5344CB8AC3E}">
        <p14:creationId xmlns:p14="http://schemas.microsoft.com/office/powerpoint/2010/main" val="183422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https://upload.wikimedia.org/wikipedia/it/4/45/Dux.jpg</a:t>
            </a:r>
          </a:p>
          <a:p>
            <a:pPr marL="0" indent="0">
              <a:buFontTx/>
              <a:buNone/>
            </a:pPr>
            <a:endParaRPr lang="de-CH" sz="1200" b="0" i="0" kern="1200" dirty="0">
              <a:solidFill>
                <a:schemeClr val="tx1"/>
              </a:solidFill>
              <a:effectLst/>
              <a:latin typeface="+mn-lt"/>
              <a:ea typeface="+mn-ea"/>
              <a:cs typeface="+mn-cs"/>
            </a:endParaRPr>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2</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a:t>
            </a:fld>
            <a:endParaRPr lang="de-CH"/>
          </a:p>
        </p:txBody>
      </p:sp>
    </p:spTree>
    <p:extLst>
      <p:ext uri="{BB962C8B-B14F-4D97-AF65-F5344CB8AC3E}">
        <p14:creationId xmlns:p14="http://schemas.microsoft.com/office/powerpoint/2010/main" val="205426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dirty="0" err="1"/>
              <a:t>SuS</a:t>
            </a:r>
            <a:r>
              <a:rPr lang="de-CH" dirty="0"/>
              <a:t> sollen den Text lesen und besprechen: Was ist Spiessrutenlaufen?</a:t>
            </a:r>
          </a:p>
          <a:p>
            <a:pPr marL="628650" lvl="1" indent="-171450">
              <a:buFont typeface="Arial" panose="020B0604020202020204" pitchFamily="34" charset="0"/>
              <a:buChar char="•"/>
            </a:pPr>
            <a:r>
              <a:rPr lang="de-CH" dirty="0"/>
              <a:t>(</a:t>
            </a:r>
            <a:r>
              <a:rPr lang="de-CH" dirty="0">
                <a:sym typeface="Wingdings" panose="05000000000000000000" pitchFamily="2" charset="2"/>
              </a:rPr>
              <a:t> Definition: «</a:t>
            </a:r>
            <a:r>
              <a:rPr lang="de-CH" sz="1200" b="0" i="0" kern="1200" dirty="0">
                <a:solidFill>
                  <a:schemeClr val="tx1"/>
                </a:solidFill>
                <a:effectLst/>
                <a:latin typeface="+mn-lt"/>
                <a:ea typeface="+mn-ea"/>
                <a:cs typeface="+mn-cs"/>
              </a:rPr>
              <a:t>das Laufen [zur Strafe] durch eine von Soldaten gebildete Gasse, wobei die Soldaten Rutenhiebe auf den entblößten Rücken des Laufenden austeilen» (Duden) / </a:t>
            </a:r>
            <a:r>
              <a:rPr lang="de-CH" dirty="0">
                <a:sym typeface="Wingdings" panose="05000000000000000000" pitchFamily="2" charset="2"/>
              </a:rPr>
              <a:t>Übertragener Sinn: «</a:t>
            </a:r>
            <a:r>
              <a:rPr lang="de-CH" sz="1200" b="0" i="0" kern="1200" dirty="0">
                <a:solidFill>
                  <a:schemeClr val="tx1"/>
                </a:solidFill>
                <a:effectLst/>
                <a:latin typeface="+mn-lt"/>
                <a:ea typeface="+mn-ea"/>
                <a:cs typeface="+mn-cs"/>
              </a:rPr>
              <a:t>Als „Spießrutenlauf“ bezeichnet man heute im übertragenen Sinn eine Situation, in der jemand hintereinander von mehreren Menschen (seltener auch Institutionen, z. B. Behörden) aus einem einheitlichen Grund starke Gegnerschaft bis hin zu Schikane erfährt. Der Grund wird vom Sprecher dabei </a:t>
            </a:r>
            <a:r>
              <a:rPr lang="de-CH" sz="1200" b="0" i="1" kern="1200" dirty="0">
                <a:solidFill>
                  <a:schemeClr val="tx1"/>
                </a:solidFill>
                <a:effectLst/>
                <a:latin typeface="+mn-lt"/>
                <a:ea typeface="+mn-ea"/>
                <a:cs typeface="+mn-cs"/>
              </a:rPr>
              <a:t>nicht</a:t>
            </a:r>
            <a:r>
              <a:rPr lang="de-CH" sz="1200" b="0" i="0" kern="1200" dirty="0">
                <a:solidFill>
                  <a:schemeClr val="tx1"/>
                </a:solidFill>
                <a:effectLst/>
                <a:latin typeface="+mn-lt"/>
                <a:ea typeface="+mn-ea"/>
                <a:cs typeface="+mn-cs"/>
              </a:rPr>
              <a:t> als gerechtfertigt oder ungerechtfertigt beurteilt. Dabei wird der Ausdruck meist auf Situationen angewandt, die im weitesten Sinne noch eine Bewegung (einen „Lauf“) beinhalten, etwa das Vorbeigehen an einer Menge von lautstarken Kritikern oder auch den Gang zu mehreren Behörden; seltener wird er aber auch für Fälle ohne Fortbewegung, wie unangenehme Besprechungen in einem Unternehmen oder politische Diskussionen, eingesetzt.» (Wikipedia))</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50</a:t>
            </a:fld>
            <a:endParaRPr lang="de-CH"/>
          </a:p>
        </p:txBody>
      </p:sp>
    </p:spTree>
    <p:extLst>
      <p:ext uri="{BB962C8B-B14F-4D97-AF65-F5344CB8AC3E}">
        <p14:creationId xmlns:p14="http://schemas.microsoft.com/office/powerpoint/2010/main" val="25226757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https://assets.getkahoot.com/how-it-works/graphics/play-graphic-updated-4.png?mtime=20150903143919</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51</a:t>
            </a:fld>
            <a:endParaRPr lang="de-CH"/>
          </a:p>
        </p:txBody>
      </p:sp>
    </p:spTree>
    <p:extLst>
      <p:ext uri="{BB962C8B-B14F-4D97-AF65-F5344CB8AC3E}">
        <p14:creationId xmlns:p14="http://schemas.microsoft.com/office/powerpoint/2010/main" val="71838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https://upload.wikimedia.org/wikipedia/it/a/af/Reduci_spagnoli_a_via_Nazionale.jpg</a:t>
            </a:r>
          </a:p>
          <a:p>
            <a:pPr marL="0" indent="0">
              <a:buFontTx/>
              <a:buNone/>
            </a:pPr>
            <a:endParaRPr lang="de-CH" dirty="0"/>
          </a:p>
          <a:p>
            <a:pPr marL="0" indent="0">
              <a:buFontTx/>
              <a:buNone/>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6</a:t>
            </a:fld>
            <a:endParaRPr lang="de-CH"/>
          </a:p>
        </p:txBody>
      </p:sp>
    </p:spTree>
    <p:extLst>
      <p:ext uri="{BB962C8B-B14F-4D97-AF65-F5344CB8AC3E}">
        <p14:creationId xmlns:p14="http://schemas.microsoft.com/office/powerpoint/2010/main" val="104394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https://upload.wikimedia.org/wikipedia/it/3/3b/Mussolini_a_Trieste.jpg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7</a:t>
            </a:fld>
            <a:endParaRPr lang="de-CH"/>
          </a:p>
        </p:txBody>
      </p:sp>
    </p:spTree>
    <p:extLst>
      <p:ext uri="{BB962C8B-B14F-4D97-AF65-F5344CB8AC3E}">
        <p14:creationId xmlns:p14="http://schemas.microsoft.com/office/powerpoint/2010/main" val="2799969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a:t>
            </a:r>
          </a:p>
          <a:p>
            <a:pPr marL="171450" indent="-171450">
              <a:buFontTx/>
              <a:buChar char="-"/>
            </a:pPr>
            <a:r>
              <a:rPr lang="de-CH" dirty="0"/>
              <a:t>https://upload.wikimedia.org/wikipedia/commons/4/4b/Zweiter_Weltkrieg.jpg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b="1" i="0" kern="1200" dirty="0">
                <a:solidFill>
                  <a:schemeClr val="tx1"/>
                </a:solidFill>
                <a:effectLst/>
                <a:latin typeface="+mn-lt"/>
                <a:ea typeface="+mn-ea"/>
                <a:cs typeface="+mn-cs"/>
              </a:rPr>
              <a:t>Arbeitsblatt</a:t>
            </a:r>
            <a:r>
              <a:rPr lang="de-CH" sz="1200" b="0" i="0" kern="1200" dirty="0">
                <a:solidFill>
                  <a:schemeClr val="tx1"/>
                </a:solidFill>
                <a:effectLst/>
                <a:latin typeface="+mn-lt"/>
                <a:ea typeface="+mn-ea"/>
                <a:cs typeface="+mn-cs"/>
              </a:rPr>
              <a:t>: Seite 3</a:t>
            </a: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8</a:t>
            </a:fld>
            <a:endParaRPr lang="de-CH"/>
          </a:p>
        </p:txBody>
      </p:sp>
    </p:spTree>
    <p:extLst>
      <p:ext uri="{BB962C8B-B14F-4D97-AF65-F5344CB8AC3E}">
        <p14:creationId xmlns:p14="http://schemas.microsoft.com/office/powerpoint/2010/main" val="2420510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Ideen zur Umsetzung/Diskussion:</a:t>
            </a:r>
          </a:p>
          <a:p>
            <a:pPr marL="171450" indent="-171450">
              <a:buFont typeface="Arial" panose="020B0604020202020204" pitchFamily="34" charset="0"/>
              <a:buChar char="•"/>
            </a:pPr>
            <a:r>
              <a:rPr lang="de-CH" b="0" dirty="0" err="1"/>
              <a:t>SuS</a:t>
            </a:r>
            <a:r>
              <a:rPr lang="de-CH" b="0" dirty="0"/>
              <a:t> sollen Mussolinis Zitat lesen und in eigenen Worten wiedergeben</a:t>
            </a:r>
          </a:p>
          <a:p>
            <a:pPr marL="628650" lvl="1" indent="-171450">
              <a:buFont typeface="Arial" panose="020B0604020202020204" pitchFamily="34" charset="0"/>
              <a:buChar char="•"/>
            </a:pPr>
            <a:r>
              <a:rPr lang="de-CH" b="0" dirty="0"/>
              <a:t>Was sagt er über den Krieg?</a:t>
            </a:r>
          </a:p>
          <a:p>
            <a:pPr marL="628650" lvl="1" indent="-171450">
              <a:buFont typeface="Arial" panose="020B0604020202020204" pitchFamily="34" charset="0"/>
              <a:buChar char="•"/>
            </a:pPr>
            <a:r>
              <a:rPr lang="de-CH" b="0" dirty="0"/>
              <a:t>Was ist der Pazifismus? Weshalb lehnt er ihn ab?</a:t>
            </a:r>
          </a:p>
          <a:p>
            <a:pPr marL="628650" lvl="1" indent="-171450">
              <a:buFont typeface="Arial" panose="020B0604020202020204" pitchFamily="34" charset="0"/>
              <a:buChar char="•"/>
            </a:pPr>
            <a:r>
              <a:rPr lang="de-CH" b="0" dirty="0"/>
              <a:t>Stimmt ihr mit Mussolini überein?</a:t>
            </a:r>
          </a:p>
          <a:p>
            <a:pPr marL="457200" lvl="1" indent="0">
              <a:buFont typeface="Arial" panose="020B0604020202020204" pitchFamily="34" charset="0"/>
              <a:buNone/>
            </a:pPr>
            <a:endParaRPr lang="de-CH" b="0" dirty="0"/>
          </a:p>
          <a:p>
            <a:r>
              <a:rPr lang="de-CH" b="1" dirty="0"/>
              <a:t>Bildquellen</a:t>
            </a:r>
            <a:r>
              <a:rPr lang="de-CH" dirty="0"/>
              <a:t>:</a:t>
            </a:r>
          </a:p>
          <a:p>
            <a:pPr marL="171450" indent="-171450">
              <a:buFontTx/>
              <a:buChar char="-"/>
            </a:pPr>
            <a:r>
              <a:rPr lang="de-CH" dirty="0"/>
              <a:t>https://upload.wikimedia.org/wikipedia/commons/4/4b/Zweiter_Weltkrieg.jpg</a:t>
            </a:r>
          </a:p>
        </p:txBody>
      </p:sp>
      <p:sp>
        <p:nvSpPr>
          <p:cNvPr id="4" name="Foliennummernplatzhalter 3"/>
          <p:cNvSpPr>
            <a:spLocks noGrp="1"/>
          </p:cNvSpPr>
          <p:nvPr>
            <p:ph type="sldNum" sz="quarter" idx="10"/>
          </p:nvPr>
        </p:nvSpPr>
        <p:spPr/>
        <p:txBody>
          <a:bodyPr/>
          <a:lstStyle/>
          <a:p>
            <a:fld id="{2A307D58-3D32-4171-AC10-4871358870A9}" type="slidenum">
              <a:rPr lang="de-CH" smtClean="0"/>
              <a:t>9</a:t>
            </a:fld>
            <a:endParaRPr lang="de-CH"/>
          </a:p>
        </p:txBody>
      </p:sp>
    </p:spTree>
    <p:extLst>
      <p:ext uri="{BB962C8B-B14F-4D97-AF65-F5344CB8AC3E}">
        <p14:creationId xmlns:p14="http://schemas.microsoft.com/office/powerpoint/2010/main" val="357786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31.01.2018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02666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31.01.2018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6523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31.01.2018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2610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31.01.2018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5661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657588D-F118-4A2F-8912-D6DDC07E973B}" type="datetimeFigureOut">
              <a:rPr lang="de-CH" smtClean="0"/>
              <a:t>31.01.2018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690326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3657588D-F118-4A2F-8912-D6DDC07E973B}" type="datetimeFigureOut">
              <a:rPr lang="de-CH" smtClean="0"/>
              <a:t>31.01.2018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6341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657588D-F118-4A2F-8912-D6DDC07E973B}" type="datetimeFigureOut">
              <a:rPr lang="de-CH" smtClean="0"/>
              <a:t>31.01.2018</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47772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3657588D-F118-4A2F-8912-D6DDC07E973B}" type="datetimeFigureOut">
              <a:rPr lang="de-CH" smtClean="0"/>
              <a:t>31.01.2018</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7332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657588D-F118-4A2F-8912-D6DDC07E973B}" type="datetimeFigureOut">
              <a:rPr lang="de-CH" smtClean="0"/>
              <a:t>31.01.2018</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56638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31.01.2018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15266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31.01.2018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5807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588D-F118-4A2F-8912-D6DDC07E973B}" type="datetimeFigureOut">
              <a:rPr lang="de-CH" smtClean="0"/>
              <a:t>31.01.2018</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525BB-BE73-42E3-BD07-663F02728113}" type="slidenum">
              <a:rPr lang="de-CH" smtClean="0"/>
              <a:t>‹Nr.›</a:t>
            </a:fld>
            <a:endParaRPr lang="de-CH"/>
          </a:p>
        </p:txBody>
      </p:sp>
    </p:spTree>
    <p:extLst>
      <p:ext uri="{BB962C8B-B14F-4D97-AF65-F5344CB8AC3E}">
        <p14:creationId xmlns:p14="http://schemas.microsoft.com/office/powerpoint/2010/main" val="2397821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play.kahoot.it/#/k/20f32e30-8c59-46c4-87d2-05f36b7dc30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adolf hitler">
            <a:extLst>
              <a:ext uri="{FF2B5EF4-FFF2-40B4-BE49-F238E27FC236}">
                <a16:creationId xmlns:a16="http://schemas.microsoft.com/office/drawing/2014/main" id="{BD78F4AB-45B7-44F6-BBD1-FB20D6C19C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3" b="2032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9942923" y="6488668"/>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2" y="5399139"/>
            <a:ext cx="489585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7200" dirty="0">
                <a:solidFill>
                  <a:schemeClr val="tx1"/>
                </a:solidFill>
                <a:latin typeface="Arial" charset="0"/>
                <a:ea typeface="Arial" charset="0"/>
                <a:cs typeface="Arial" charset="0"/>
              </a:rPr>
              <a:t> Diktaturen</a:t>
            </a:r>
            <a:endParaRPr lang="de-DE" sz="6000" dirty="0">
              <a:solidFill>
                <a:schemeClr val="tx1"/>
              </a:solidFill>
              <a:latin typeface="Arial" charset="0"/>
              <a:ea typeface="Arial" charset="0"/>
              <a:cs typeface="Arial" charset="0"/>
            </a:endParaRPr>
          </a:p>
        </p:txBody>
      </p:sp>
      <p:sp>
        <p:nvSpPr>
          <p:cNvPr id="5" name="Inhaltsplatzhalter 6"/>
          <p:cNvSpPr txBox="1">
            <a:spLocks/>
          </p:cNvSpPr>
          <p:nvPr/>
        </p:nvSpPr>
        <p:spPr>
          <a:xfrm>
            <a:off x="-2" y="4084926"/>
            <a:ext cx="563880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7200" dirty="0">
                <a:solidFill>
                  <a:schemeClr val="tx1"/>
                </a:solidFill>
                <a:latin typeface="Arial" charset="0"/>
                <a:ea typeface="Arial" charset="0"/>
                <a:cs typeface="Arial" charset="0"/>
              </a:rPr>
              <a:t>Aufstieg der</a:t>
            </a:r>
          </a:p>
        </p:txBody>
      </p:sp>
    </p:spTree>
    <p:extLst>
      <p:ext uri="{BB962C8B-B14F-4D97-AF65-F5344CB8AC3E}">
        <p14:creationId xmlns:p14="http://schemas.microsoft.com/office/powerpoint/2010/main" val="134749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1" y="4362134"/>
            <a:ext cx="5276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Merkmale des</a:t>
            </a:r>
            <a:endParaRPr lang="de-DE" sz="6000" dirty="0">
              <a:solidFill>
                <a:schemeClr val="tx1"/>
              </a:solidFill>
              <a:latin typeface="Arial" charset="0"/>
              <a:ea typeface="Arial" charset="0"/>
              <a:cs typeface="Arial" charset="0"/>
            </a:endParaRPr>
          </a:p>
        </p:txBody>
      </p:sp>
      <p:sp>
        <p:nvSpPr>
          <p:cNvPr id="10" name="Inhaltsplatzhalter 6"/>
          <p:cNvSpPr txBox="1">
            <a:spLocks/>
          </p:cNvSpPr>
          <p:nvPr/>
        </p:nvSpPr>
        <p:spPr>
          <a:xfrm>
            <a:off x="0" y="5504410"/>
            <a:ext cx="4667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Faschismus</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1066802" y="787473"/>
            <a:ext cx="4610098" cy="254736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b="1" dirty="0">
                <a:solidFill>
                  <a:schemeClr val="tx1"/>
                </a:solidFill>
                <a:latin typeface="Arial" charset="0"/>
                <a:ea typeface="Arial" charset="0"/>
                <a:cs typeface="Arial" charset="0"/>
              </a:rPr>
              <a:t>5. Kampf gegen Oppositionen</a:t>
            </a:r>
          </a:p>
          <a:p>
            <a:pPr marL="0" indent="0">
              <a:buNone/>
            </a:pPr>
            <a:r>
              <a:rPr lang="de-DE" sz="2400" dirty="0">
                <a:solidFill>
                  <a:schemeClr val="tx1"/>
                </a:solidFill>
                <a:latin typeface="Arial" charset="0"/>
                <a:ea typeface="Arial" charset="0"/>
                <a:cs typeface="Arial" charset="0"/>
              </a:rPr>
              <a:t>Alles, was die </a:t>
            </a:r>
            <a:r>
              <a:rPr lang="de-DE" sz="2400" dirty="0" err="1">
                <a:solidFill>
                  <a:schemeClr val="tx1"/>
                </a:solidFill>
                <a:latin typeface="Arial" charset="0"/>
                <a:ea typeface="Arial" charset="0"/>
                <a:cs typeface="Arial" charset="0"/>
              </a:rPr>
              <a:t>Grösse</a:t>
            </a:r>
            <a:r>
              <a:rPr lang="de-DE" sz="2400" dirty="0">
                <a:solidFill>
                  <a:schemeClr val="tx1"/>
                </a:solidFill>
                <a:latin typeface="Arial" charset="0"/>
                <a:ea typeface="Arial" charset="0"/>
                <a:cs typeface="Arial" charset="0"/>
              </a:rPr>
              <a:t> der eigenen Nation in Frage stellt, muss bekämpft werden: Internationale Organisationen, kommunistische und sozialistische Bewegungen.</a:t>
            </a:r>
          </a:p>
        </p:txBody>
      </p:sp>
      <p:pic>
        <p:nvPicPr>
          <p:cNvPr id="5" name="Grafik 4"/>
          <p:cNvPicPr>
            <a:picLocks noChangeAspect="1"/>
          </p:cNvPicPr>
          <p:nvPr/>
        </p:nvPicPr>
        <p:blipFill rotWithShape="1">
          <a:blip r:embed="rId3"/>
          <a:srcRect t="9117" r="61719" b="21889"/>
          <a:stretch/>
        </p:blipFill>
        <p:spPr>
          <a:xfrm>
            <a:off x="6709109" y="787473"/>
            <a:ext cx="4667250" cy="4556408"/>
          </a:xfrm>
          <a:prstGeom prst="rect">
            <a:avLst/>
          </a:prstGeom>
        </p:spPr>
      </p:pic>
    </p:spTree>
    <p:extLst>
      <p:ext uri="{BB962C8B-B14F-4D97-AF65-F5344CB8AC3E}">
        <p14:creationId xmlns:p14="http://schemas.microsoft.com/office/powerpoint/2010/main" val="325537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0" y="4362134"/>
            <a:ext cx="541421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sozialismus</a:t>
            </a:r>
            <a:r>
              <a:rPr lang="de-CH" sz="6000" dirty="0">
                <a:solidFill>
                  <a:schemeClr val="tx1"/>
                </a:solidFill>
                <a:latin typeface="Arial" charset="0"/>
                <a:ea typeface="Arial" charset="0"/>
                <a:cs typeface="Arial" charset="0"/>
              </a:rPr>
              <a:t> in</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47885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Deutschland</a:t>
            </a:r>
            <a:endParaRPr lang="de-CH" altLang="de-DE" sz="6000" dirty="0">
              <a:solidFill>
                <a:schemeClr val="tx1"/>
              </a:solidFill>
              <a:latin typeface="Arial" charset="0"/>
              <a:cs typeface="Arial" charset="0"/>
            </a:endParaRPr>
          </a:p>
        </p:txBody>
      </p:sp>
      <p:sp>
        <p:nvSpPr>
          <p:cNvPr id="8" name="Textfeld 7"/>
          <p:cNvSpPr txBox="1"/>
          <p:nvPr/>
        </p:nvSpPr>
        <p:spPr>
          <a:xfrm rot="16200000">
            <a:off x="10862658"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6" name="Picture 2" descr="Bildergebnis für communism nazism"/>
          <p:cNvPicPr>
            <a:picLocks noChangeAspect="1" noChangeArrowheads="1"/>
          </p:cNvPicPr>
          <p:nvPr/>
        </p:nvPicPr>
        <p:blipFill rotWithShape="1">
          <a:blip r:embed="rId3">
            <a:extLst>
              <a:ext uri="{28A0092B-C50C-407E-A947-70E740481C1C}">
                <a14:useLocalDpi xmlns:a14="http://schemas.microsoft.com/office/drawing/2010/main" val="0"/>
              </a:ext>
            </a:extLst>
          </a:blip>
          <a:srcRect l="52301"/>
          <a:stretch/>
        </p:blipFill>
        <p:spPr bwMode="auto">
          <a:xfrm>
            <a:off x="5752990" y="578929"/>
            <a:ext cx="5817463" cy="5764587"/>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txBox="1">
            <a:spLocks/>
          </p:cNvSpPr>
          <p:nvPr/>
        </p:nvSpPr>
        <p:spPr>
          <a:xfrm>
            <a:off x="1" y="3219858"/>
            <a:ext cx="37057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National-</a:t>
            </a:r>
            <a:endParaRPr lang="de-DE" sz="6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2065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ergebnis für adolf hit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7" y="0"/>
            <a:ext cx="520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1135480" y="773023"/>
            <a:ext cx="487679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1933 ergreifen die Nationalsozialisten unter </a:t>
            </a:r>
            <a:r>
              <a:rPr lang="de-DE" sz="2400" b="1" dirty="0">
                <a:solidFill>
                  <a:schemeClr val="tx1"/>
                </a:solidFill>
                <a:latin typeface="Arial" charset="0"/>
                <a:ea typeface="Arial" charset="0"/>
                <a:cs typeface="Arial" charset="0"/>
              </a:rPr>
              <a:t>Adolf Hitler</a:t>
            </a:r>
            <a:r>
              <a:rPr lang="de-DE" sz="2400" dirty="0">
                <a:solidFill>
                  <a:schemeClr val="tx1"/>
                </a:solidFill>
                <a:latin typeface="Arial" charset="0"/>
                <a:ea typeface="Arial" charset="0"/>
                <a:cs typeface="Arial" charset="0"/>
              </a:rPr>
              <a:t> in Deutschland die Macht.</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1135480" y="2204402"/>
            <a:ext cx="487679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Mussolinis Faschismus in Italien hat eine </a:t>
            </a:r>
            <a:r>
              <a:rPr lang="de-DE" sz="2400" b="1" dirty="0">
                <a:solidFill>
                  <a:schemeClr val="tx1"/>
                </a:solidFill>
                <a:latin typeface="Arial" charset="0"/>
                <a:ea typeface="Arial" charset="0"/>
                <a:cs typeface="Arial" charset="0"/>
              </a:rPr>
              <a:t>Vorbildwirkung</a:t>
            </a:r>
            <a:r>
              <a:rPr lang="de-DE" sz="2400" dirty="0">
                <a:solidFill>
                  <a:schemeClr val="tx1"/>
                </a:solidFill>
                <a:latin typeface="Arial" charset="0"/>
                <a:ea typeface="Arial" charset="0"/>
                <a:cs typeface="Arial" charset="0"/>
              </a:rPr>
              <a:t> für die Nationalsozialisten.</a:t>
            </a:r>
          </a:p>
        </p:txBody>
      </p:sp>
      <p:sp>
        <p:nvSpPr>
          <p:cNvPr id="11" name="Inhaltsplatzhalter 6"/>
          <p:cNvSpPr txBox="1">
            <a:spLocks/>
          </p:cNvSpPr>
          <p:nvPr/>
        </p:nvSpPr>
        <p:spPr>
          <a:xfrm>
            <a:off x="0" y="5206572"/>
            <a:ext cx="459606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Adolf Hitler</a:t>
            </a:r>
          </a:p>
        </p:txBody>
      </p:sp>
    </p:spTree>
    <p:extLst>
      <p:ext uri="{BB962C8B-B14F-4D97-AF65-F5344CB8AC3E}">
        <p14:creationId xmlns:p14="http://schemas.microsoft.com/office/powerpoint/2010/main" val="380900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ldergebnis für adolf hit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5037" y="-3284"/>
            <a:ext cx="4906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1" y="4362134"/>
            <a:ext cx="32485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Wer ist</a:t>
            </a:r>
            <a:endParaRPr lang="de-DE" sz="6000" dirty="0">
              <a:solidFill>
                <a:schemeClr val="tx1"/>
              </a:solidFill>
              <a:latin typeface="Arial" charset="0"/>
              <a:ea typeface="Arial" charset="0"/>
              <a:cs typeface="Arial" charset="0"/>
            </a:endParaRPr>
          </a:p>
        </p:txBody>
      </p:sp>
      <p:sp>
        <p:nvSpPr>
          <p:cNvPr id="10" name="Inhaltsplatzhalter 6"/>
          <p:cNvSpPr txBox="1">
            <a:spLocks/>
          </p:cNvSpPr>
          <p:nvPr/>
        </p:nvSpPr>
        <p:spPr>
          <a:xfrm>
            <a:off x="0" y="5504410"/>
            <a:ext cx="4667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Adolf Hitler?</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1042739" y="902327"/>
            <a:ext cx="5526504" cy="213904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DE" sz="2400" dirty="0">
                <a:solidFill>
                  <a:schemeClr val="tx1"/>
                </a:solidFill>
                <a:latin typeface="Arial" charset="0"/>
                <a:ea typeface="Arial" charset="0"/>
                <a:cs typeface="Arial" charset="0"/>
              </a:rPr>
              <a:t>Geboren: </a:t>
            </a:r>
            <a:r>
              <a:rPr lang="de-DE" sz="2400" b="1" dirty="0">
                <a:solidFill>
                  <a:schemeClr val="tx1"/>
                </a:solidFill>
                <a:latin typeface="Arial" charset="0"/>
                <a:ea typeface="Arial" charset="0"/>
                <a:cs typeface="Arial" charset="0"/>
              </a:rPr>
              <a:t>1889</a:t>
            </a:r>
            <a:r>
              <a:rPr lang="de-DE" sz="2400" dirty="0">
                <a:solidFill>
                  <a:schemeClr val="tx1"/>
                </a:solidFill>
                <a:latin typeface="Arial" charset="0"/>
                <a:ea typeface="Arial" charset="0"/>
                <a:cs typeface="Arial" charset="0"/>
              </a:rPr>
              <a:t> in Braunau am Inn (Österreich)</a:t>
            </a:r>
          </a:p>
          <a:p>
            <a:pPr>
              <a:buFont typeface="Wingdings" panose="05000000000000000000" pitchFamily="2" charset="2"/>
              <a:buChar char="§"/>
            </a:pPr>
            <a:r>
              <a:rPr lang="de-DE" sz="2400" dirty="0">
                <a:solidFill>
                  <a:schemeClr val="tx1"/>
                </a:solidFill>
                <a:latin typeface="Arial" charset="0"/>
                <a:ea typeface="Arial" charset="0"/>
                <a:cs typeface="Arial" charset="0"/>
              </a:rPr>
              <a:t>Tod: </a:t>
            </a:r>
            <a:r>
              <a:rPr lang="de-DE" sz="2400" b="1" dirty="0">
                <a:solidFill>
                  <a:schemeClr val="tx1"/>
                </a:solidFill>
                <a:latin typeface="Arial" charset="0"/>
                <a:ea typeface="Arial" charset="0"/>
                <a:cs typeface="Arial" charset="0"/>
              </a:rPr>
              <a:t>1945</a:t>
            </a:r>
            <a:r>
              <a:rPr lang="de-DE" sz="2400" dirty="0">
                <a:solidFill>
                  <a:schemeClr val="tx1"/>
                </a:solidFill>
                <a:latin typeface="Arial" charset="0"/>
                <a:ea typeface="Arial" charset="0"/>
                <a:cs typeface="Arial" charset="0"/>
              </a:rPr>
              <a:t> in Berlin (Suizid)</a:t>
            </a:r>
          </a:p>
          <a:p>
            <a:pPr>
              <a:buFont typeface="Wingdings" panose="05000000000000000000" pitchFamily="2" charset="2"/>
              <a:buChar char="§"/>
            </a:pPr>
            <a:r>
              <a:rPr lang="de-DE" sz="2400" dirty="0">
                <a:solidFill>
                  <a:schemeClr val="tx1"/>
                </a:solidFill>
                <a:latin typeface="Arial" charset="0"/>
                <a:ea typeface="Arial" charset="0"/>
                <a:cs typeface="Arial" charset="0"/>
              </a:rPr>
              <a:t>Deutscher </a:t>
            </a:r>
            <a:r>
              <a:rPr lang="de-DE" sz="2400" b="1" dirty="0">
                <a:solidFill>
                  <a:schemeClr val="tx1"/>
                </a:solidFill>
                <a:latin typeface="Arial" charset="0"/>
                <a:ea typeface="Arial" charset="0"/>
                <a:cs typeface="Arial" charset="0"/>
              </a:rPr>
              <a:t>Diktator</a:t>
            </a:r>
          </a:p>
          <a:p>
            <a:pPr>
              <a:buFont typeface="Wingdings" panose="05000000000000000000" pitchFamily="2" charset="2"/>
              <a:buChar char="§"/>
            </a:pPr>
            <a:r>
              <a:rPr lang="de-DE" sz="2400" dirty="0">
                <a:solidFill>
                  <a:schemeClr val="tx1"/>
                </a:solidFill>
                <a:latin typeface="Arial" charset="0"/>
                <a:ea typeface="Arial" charset="0"/>
                <a:cs typeface="Arial" charset="0"/>
              </a:rPr>
              <a:t>Wollte ursprünglich Maler werden</a:t>
            </a:r>
          </a:p>
        </p:txBody>
      </p:sp>
    </p:spTree>
    <p:extLst>
      <p:ext uri="{BB962C8B-B14F-4D97-AF65-F5344CB8AC3E}">
        <p14:creationId xmlns:p14="http://schemas.microsoft.com/office/powerpoint/2010/main" val="16896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1" y="4362134"/>
            <a:ext cx="513748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Adolf Hitler –</a:t>
            </a:r>
          </a:p>
        </p:txBody>
      </p:sp>
      <p:sp>
        <p:nvSpPr>
          <p:cNvPr id="10" name="Inhaltsplatzhalter 6"/>
          <p:cNvSpPr txBox="1">
            <a:spLocks/>
          </p:cNvSpPr>
          <p:nvPr/>
        </p:nvSpPr>
        <p:spPr>
          <a:xfrm>
            <a:off x="0" y="5504410"/>
            <a:ext cx="413886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der Maler</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681791" y="710253"/>
            <a:ext cx="460007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1907 bewirbt sich Hitler für ein </a:t>
            </a:r>
            <a:r>
              <a:rPr lang="de-DE" sz="2400" b="1" dirty="0">
                <a:solidFill>
                  <a:schemeClr val="tx1"/>
                </a:solidFill>
                <a:latin typeface="Arial" charset="0"/>
                <a:ea typeface="Arial" charset="0"/>
                <a:cs typeface="Arial" charset="0"/>
              </a:rPr>
              <a:t>Kunststudium</a:t>
            </a:r>
            <a:r>
              <a:rPr lang="de-DE" sz="2400" dirty="0">
                <a:solidFill>
                  <a:schemeClr val="tx1"/>
                </a:solidFill>
                <a:latin typeface="Arial" charset="0"/>
                <a:ea typeface="Arial" charset="0"/>
                <a:cs typeface="Arial" charset="0"/>
              </a:rPr>
              <a:t> an der Wiener Kunstakademie, wird jedoch abgelehnt.</a:t>
            </a:r>
          </a:p>
        </p:txBody>
      </p:sp>
      <p:sp>
        <p:nvSpPr>
          <p:cNvPr id="7" name="Inhaltsplatzhalter 6"/>
          <p:cNvSpPr txBox="1">
            <a:spLocks/>
          </p:cNvSpPr>
          <p:nvPr/>
        </p:nvSpPr>
        <p:spPr>
          <a:xfrm>
            <a:off x="681791" y="2346911"/>
            <a:ext cx="460007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 nächsten Jahre schlägt er sich als </a:t>
            </a:r>
            <a:r>
              <a:rPr lang="de-DE" sz="2400" b="1" dirty="0">
                <a:solidFill>
                  <a:schemeClr val="tx1"/>
                </a:solidFill>
                <a:latin typeface="Arial" charset="0"/>
                <a:ea typeface="Arial" charset="0"/>
                <a:cs typeface="Arial" charset="0"/>
              </a:rPr>
              <a:t>Ansichtskartenmaler</a:t>
            </a:r>
            <a:r>
              <a:rPr lang="de-DE" sz="2400" dirty="0">
                <a:solidFill>
                  <a:schemeClr val="tx1"/>
                </a:solidFill>
                <a:latin typeface="Arial" charset="0"/>
                <a:ea typeface="Arial" charset="0"/>
                <a:cs typeface="Arial" charset="0"/>
              </a:rPr>
              <a:t> in Wien und München durch.</a:t>
            </a:r>
          </a:p>
        </p:txBody>
      </p:sp>
      <p:pic>
        <p:nvPicPr>
          <p:cNvPr id="13314" name="Picture 2" descr="Bildergebnis für hitler kun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441" y="372979"/>
            <a:ext cx="6012213" cy="4475747"/>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6"/>
          <p:cNvSpPr txBox="1">
            <a:spLocks/>
          </p:cNvSpPr>
          <p:nvPr/>
        </p:nvSpPr>
        <p:spPr>
          <a:xfrm>
            <a:off x="6207735" y="4919733"/>
            <a:ext cx="5501623" cy="3693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altLang="de-DE" sz="2000" dirty="0">
                <a:solidFill>
                  <a:schemeClr val="tx1"/>
                </a:solidFill>
                <a:latin typeface="Arial" charset="0"/>
                <a:cs typeface="Arial" charset="0"/>
              </a:rPr>
              <a:t>«Der alte Hof in München», Adolf Hitler 1914</a:t>
            </a:r>
          </a:p>
        </p:txBody>
      </p:sp>
    </p:spTree>
    <p:extLst>
      <p:ext uri="{BB962C8B-B14F-4D97-AF65-F5344CB8AC3E}">
        <p14:creationId xmlns:p14="http://schemas.microsoft.com/office/powerpoint/2010/main" val="110295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ildergebnis für hitler 1. weltkrieg"/>
          <p:cNvPicPr>
            <a:picLocks noChangeAspect="1" noChangeArrowheads="1"/>
          </p:cNvPicPr>
          <p:nvPr/>
        </p:nvPicPr>
        <p:blipFill rotWithShape="1">
          <a:blip r:embed="rId3">
            <a:extLst>
              <a:ext uri="{28A0092B-C50C-407E-A947-70E740481C1C}">
                <a14:useLocalDpi xmlns:a14="http://schemas.microsoft.com/office/drawing/2010/main" val="0"/>
              </a:ext>
            </a:extLst>
          </a:blip>
          <a:srcRect l="29739" r="20261"/>
          <a:stretch/>
        </p:blipFill>
        <p:spPr bwMode="auto">
          <a:xfrm>
            <a:off x="7735128" y="0"/>
            <a:ext cx="4463717" cy="68741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1" y="4362134"/>
            <a:ext cx="387416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Der Erste</a:t>
            </a:r>
          </a:p>
        </p:txBody>
      </p:sp>
      <p:sp>
        <p:nvSpPr>
          <p:cNvPr id="10" name="Inhaltsplatzhalter 6"/>
          <p:cNvSpPr txBox="1">
            <a:spLocks/>
          </p:cNvSpPr>
          <p:nvPr/>
        </p:nvSpPr>
        <p:spPr>
          <a:xfrm>
            <a:off x="1" y="5504410"/>
            <a:ext cx="403057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Weltkrieg</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681789" y="544054"/>
            <a:ext cx="6416841"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Hitler meldet sich freiwillig zum Kriegsdienst.</a:t>
            </a:r>
          </a:p>
        </p:txBody>
      </p:sp>
      <p:sp>
        <p:nvSpPr>
          <p:cNvPr id="7" name="Inhaltsplatzhalter 6"/>
          <p:cNvSpPr txBox="1">
            <a:spLocks/>
          </p:cNvSpPr>
          <p:nvPr/>
        </p:nvSpPr>
        <p:spPr>
          <a:xfrm>
            <a:off x="681789" y="1187732"/>
            <a:ext cx="641684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1916 wird er in der Schlacht an der Somme am linken Oberschenkel verletzt.</a:t>
            </a:r>
          </a:p>
        </p:txBody>
      </p:sp>
      <p:sp>
        <p:nvSpPr>
          <p:cNvPr id="15" name="Inhaltsplatzhalter 6"/>
          <p:cNvSpPr txBox="1">
            <a:spLocks/>
          </p:cNvSpPr>
          <p:nvPr/>
        </p:nvSpPr>
        <p:spPr>
          <a:xfrm>
            <a:off x="681789" y="2163808"/>
            <a:ext cx="641684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1918 erblindet er kurzzeitig, nachdem er von Senfgas getroffen wird.</a:t>
            </a:r>
          </a:p>
        </p:txBody>
      </p:sp>
      <p:sp>
        <p:nvSpPr>
          <p:cNvPr id="16" name="Inhaltsplatzhalter 6"/>
          <p:cNvSpPr txBox="1">
            <a:spLocks/>
          </p:cNvSpPr>
          <p:nvPr/>
        </p:nvSpPr>
        <p:spPr>
          <a:xfrm>
            <a:off x="665747" y="3139884"/>
            <a:ext cx="6416841" cy="42473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Er erhält das Eiserne Kreuz I. und II. Klasse.</a:t>
            </a:r>
          </a:p>
        </p:txBody>
      </p:sp>
      <p:sp>
        <p:nvSpPr>
          <p:cNvPr id="2" name="Ellipse 1"/>
          <p:cNvSpPr/>
          <p:nvPr/>
        </p:nvSpPr>
        <p:spPr>
          <a:xfrm>
            <a:off x="10563725" y="1944862"/>
            <a:ext cx="1191127" cy="11950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55842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15" grpId="0" animBg="1"/>
      <p:bldP spid="1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dergebnis für nsd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987" y="0"/>
            <a:ext cx="683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90312" y="760991"/>
            <a:ext cx="401403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1919 tritt Hitler der </a:t>
            </a:r>
            <a:r>
              <a:rPr lang="de-DE" sz="2400" b="1" dirty="0">
                <a:solidFill>
                  <a:schemeClr val="tx1"/>
                </a:solidFill>
                <a:latin typeface="Arial" charset="0"/>
                <a:ea typeface="Arial" charset="0"/>
                <a:cs typeface="Arial" charset="0"/>
              </a:rPr>
              <a:t>NSDAP</a:t>
            </a:r>
            <a:r>
              <a:rPr lang="de-DE" sz="2400" dirty="0">
                <a:solidFill>
                  <a:schemeClr val="tx1"/>
                </a:solidFill>
                <a:latin typeface="Arial" charset="0"/>
                <a:ea typeface="Arial" charset="0"/>
                <a:cs typeface="Arial" charset="0"/>
              </a:rPr>
              <a:t> (Nationalsozialistische Deutsche Arbeiterpartei) bei.</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690312" y="2457066"/>
            <a:ext cx="401403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1921 wird er Parteivorsitzender.</a:t>
            </a:r>
          </a:p>
        </p:txBody>
      </p:sp>
      <p:sp>
        <p:nvSpPr>
          <p:cNvPr id="11" name="Inhaltsplatzhalter 6"/>
          <p:cNvSpPr txBox="1">
            <a:spLocks/>
          </p:cNvSpPr>
          <p:nvPr/>
        </p:nvSpPr>
        <p:spPr>
          <a:xfrm>
            <a:off x="0" y="5206572"/>
            <a:ext cx="356134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NSDAP</a:t>
            </a:r>
          </a:p>
        </p:txBody>
      </p:sp>
    </p:spTree>
    <p:extLst>
      <p:ext uri="{BB962C8B-B14F-4D97-AF65-F5344CB8AC3E}">
        <p14:creationId xmlns:p14="http://schemas.microsoft.com/office/powerpoint/2010/main" val="232964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rot="16200000">
            <a:off x="10882796"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2" y="4362134"/>
            <a:ext cx="476450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Bürgerbräu</a:t>
            </a:r>
            <a:r>
              <a:rPr lang="de-CH" sz="6000" dirty="0">
                <a:solidFill>
                  <a:schemeClr val="tx1"/>
                </a:solidFill>
                <a:latin typeface="Arial" charset="0"/>
                <a:ea typeface="Arial" charset="0"/>
                <a:cs typeface="Arial" charset="0"/>
              </a:rPr>
              <a:t>-</a:t>
            </a:r>
          </a:p>
        </p:txBody>
      </p:sp>
      <p:sp>
        <p:nvSpPr>
          <p:cNvPr id="10" name="Inhaltsplatzhalter 6"/>
          <p:cNvSpPr txBox="1">
            <a:spLocks/>
          </p:cNvSpPr>
          <p:nvPr/>
        </p:nvSpPr>
        <p:spPr>
          <a:xfrm>
            <a:off x="1" y="5504410"/>
            <a:ext cx="490888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Putsch </a:t>
            </a:r>
            <a:r>
              <a:rPr lang="de-CH" sz="6000" dirty="0">
                <a:solidFill>
                  <a:schemeClr val="tx1"/>
                </a:solidFill>
                <a:latin typeface="Arial" charset="0"/>
                <a:ea typeface="Arial" charset="0"/>
                <a:cs typeface="Arial" charset="0"/>
              </a:rPr>
              <a:t>1923</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982577" y="584872"/>
            <a:ext cx="641684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Adolf </a:t>
            </a:r>
            <a:r>
              <a:rPr lang="de-DE" sz="2400" b="1" dirty="0">
                <a:solidFill>
                  <a:schemeClr val="tx1"/>
                </a:solidFill>
                <a:latin typeface="Arial" charset="0"/>
                <a:ea typeface="Arial" charset="0"/>
                <a:cs typeface="Arial" charset="0"/>
              </a:rPr>
              <a:t>Hitler</a:t>
            </a:r>
            <a:r>
              <a:rPr lang="de-DE" sz="2400" dirty="0">
                <a:solidFill>
                  <a:schemeClr val="tx1"/>
                </a:solidFill>
                <a:latin typeface="Arial" charset="0"/>
                <a:ea typeface="Arial" charset="0"/>
                <a:cs typeface="Arial" charset="0"/>
              </a:rPr>
              <a:t>, Erich </a:t>
            </a:r>
            <a:r>
              <a:rPr lang="de-DE" sz="2400" b="1" dirty="0">
                <a:solidFill>
                  <a:schemeClr val="tx1"/>
                </a:solidFill>
                <a:latin typeface="Arial" charset="0"/>
                <a:ea typeface="Arial" charset="0"/>
                <a:cs typeface="Arial" charset="0"/>
              </a:rPr>
              <a:t>Ludendorff</a:t>
            </a:r>
            <a:r>
              <a:rPr lang="de-DE" sz="2400" dirty="0">
                <a:solidFill>
                  <a:schemeClr val="tx1"/>
                </a:solidFill>
                <a:latin typeface="Arial" charset="0"/>
                <a:ea typeface="Arial" charset="0"/>
                <a:cs typeface="Arial" charset="0"/>
              </a:rPr>
              <a:t> und andere versuchen einen </a:t>
            </a:r>
            <a:r>
              <a:rPr lang="de-DE" sz="2400" b="1" dirty="0">
                <a:solidFill>
                  <a:schemeClr val="tx1"/>
                </a:solidFill>
                <a:latin typeface="Arial" charset="0"/>
                <a:ea typeface="Arial" charset="0"/>
                <a:cs typeface="Arial" charset="0"/>
              </a:rPr>
              <a:t>Putsch</a:t>
            </a:r>
            <a:r>
              <a:rPr lang="de-DE" sz="2400" dirty="0">
                <a:solidFill>
                  <a:schemeClr val="tx1"/>
                </a:solidFill>
                <a:latin typeface="Arial" charset="0"/>
                <a:ea typeface="Arial" charset="0"/>
                <a:cs typeface="Arial" charset="0"/>
              </a:rPr>
              <a:t> gegen die Regierung der Weimarer Republik.</a:t>
            </a:r>
          </a:p>
        </p:txBody>
      </p:sp>
      <p:sp>
        <p:nvSpPr>
          <p:cNvPr id="15" name="Inhaltsplatzhalter 6"/>
          <p:cNvSpPr txBox="1">
            <a:spLocks/>
          </p:cNvSpPr>
          <p:nvPr/>
        </p:nvSpPr>
        <p:spPr>
          <a:xfrm>
            <a:off x="982577" y="2020438"/>
            <a:ext cx="641684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Dieser scheitert jedoch, und Hitler wird zu fünf Jahren Haft verurteilt.</a:t>
            </a:r>
          </a:p>
        </p:txBody>
      </p:sp>
      <p:pic>
        <p:nvPicPr>
          <p:cNvPr id="17412" name="Picture 4" descr="Bildergebnis für hitler ludendorff"/>
          <p:cNvPicPr>
            <a:picLocks noChangeAspect="1" noChangeArrowheads="1"/>
          </p:cNvPicPr>
          <p:nvPr/>
        </p:nvPicPr>
        <p:blipFill rotWithShape="1">
          <a:blip r:embed="rId3">
            <a:extLst>
              <a:ext uri="{28A0092B-C50C-407E-A947-70E740481C1C}">
                <a14:useLocalDpi xmlns:a14="http://schemas.microsoft.com/office/drawing/2010/main" val="0"/>
              </a:ext>
            </a:extLst>
          </a:blip>
          <a:srcRect r="5145"/>
          <a:stretch/>
        </p:blipFill>
        <p:spPr bwMode="auto">
          <a:xfrm>
            <a:off x="8455664" y="0"/>
            <a:ext cx="33670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ildergebnis für mein kamp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0" y="0"/>
            <a:ext cx="5365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991101" y="664739"/>
            <a:ext cx="487679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Während seiner Haft 1923/24 schreibt Hitler den ersten Teil seiner Programmschrift </a:t>
            </a:r>
            <a:r>
              <a:rPr lang="de-CH" altLang="de-DE" sz="2400" b="1" dirty="0">
                <a:solidFill>
                  <a:schemeClr val="tx1"/>
                </a:solidFill>
                <a:latin typeface="Arial" charset="0"/>
                <a:cs typeface="Arial" charset="0"/>
              </a:rPr>
              <a:t>«Mein Kampf»</a:t>
            </a:r>
            <a:r>
              <a:rPr lang="de-CH" altLang="de-DE" sz="2400" dirty="0">
                <a:solidFill>
                  <a:schemeClr val="tx1"/>
                </a:solidFill>
                <a:latin typeface="Arial" charset="0"/>
                <a:cs typeface="Arial" charset="0"/>
              </a:rPr>
              <a:t>.</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991100" y="2360813"/>
            <a:ext cx="487679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Er entfaltet hier seinen </a:t>
            </a:r>
            <a:r>
              <a:rPr lang="de-CH" sz="2400" b="1" dirty="0">
                <a:solidFill>
                  <a:schemeClr val="tx1"/>
                </a:solidFill>
                <a:latin typeface="Arial" charset="0"/>
                <a:ea typeface="Arial" charset="0"/>
                <a:cs typeface="Arial" charset="0"/>
              </a:rPr>
              <a:t>Rasse-Antisemitismus</a:t>
            </a:r>
            <a:r>
              <a:rPr lang="de-CH" sz="2400" dirty="0">
                <a:solidFill>
                  <a:schemeClr val="tx1"/>
                </a:solidFill>
                <a:latin typeface="Arial" charset="0"/>
                <a:ea typeface="Arial" charset="0"/>
                <a:cs typeface="Arial" charset="0"/>
              </a:rPr>
              <a:t> mit dem politischen Ziel einer </a:t>
            </a:r>
            <a:r>
              <a:rPr lang="de-CH" altLang="de-DE" sz="2400" dirty="0">
                <a:solidFill>
                  <a:schemeClr val="tx1"/>
                </a:solidFill>
                <a:latin typeface="Arial" charset="0"/>
                <a:cs typeface="Arial" charset="0"/>
              </a:rPr>
              <a:t>«</a:t>
            </a:r>
            <a:r>
              <a:rPr lang="de-CH" sz="2400" dirty="0">
                <a:solidFill>
                  <a:schemeClr val="tx1"/>
                </a:solidFill>
                <a:latin typeface="Arial" charset="0"/>
                <a:ea typeface="Arial" charset="0"/>
                <a:cs typeface="Arial" charset="0"/>
              </a:rPr>
              <a:t>Entfernung der Juden überhaupt</a:t>
            </a:r>
            <a:r>
              <a:rPr lang="de-CH" altLang="de-DE" sz="2400" dirty="0">
                <a:solidFill>
                  <a:schemeClr val="tx1"/>
                </a:solidFill>
                <a:latin typeface="Arial" charset="0"/>
                <a:cs typeface="Arial" charset="0"/>
              </a:rPr>
              <a:t>»</a:t>
            </a:r>
            <a:r>
              <a:rPr lang="de-DE" sz="2400" dirty="0">
                <a:solidFill>
                  <a:schemeClr val="tx1"/>
                </a:solidFill>
                <a:latin typeface="Arial" charset="0"/>
                <a:ea typeface="Arial" charset="0"/>
                <a:cs typeface="Arial" charset="0"/>
              </a:rPr>
              <a:t>.</a:t>
            </a:r>
          </a:p>
        </p:txBody>
      </p:sp>
      <p:sp>
        <p:nvSpPr>
          <p:cNvPr id="11" name="Inhaltsplatzhalter 6"/>
          <p:cNvSpPr txBox="1">
            <a:spLocks/>
          </p:cNvSpPr>
          <p:nvPr/>
        </p:nvSpPr>
        <p:spPr>
          <a:xfrm>
            <a:off x="0" y="5206572"/>
            <a:ext cx="55345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altLang="de-DE" sz="6000" dirty="0">
                <a:solidFill>
                  <a:schemeClr val="tx1"/>
                </a:solidFill>
                <a:latin typeface="Arial" charset="0"/>
                <a:cs typeface="Arial" charset="0"/>
              </a:rPr>
              <a:t> «Mein Kampf»</a:t>
            </a:r>
            <a:endParaRPr lang="de-DE" sz="6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1442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0" y="5206572"/>
            <a:ext cx="585937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Antisemitismus</a:t>
            </a:r>
          </a:p>
        </p:txBody>
      </p:sp>
      <p:sp>
        <p:nvSpPr>
          <p:cNvPr id="8" name="Inhaltsplatzhalter 6"/>
          <p:cNvSpPr txBox="1">
            <a:spLocks/>
          </p:cNvSpPr>
          <p:nvPr/>
        </p:nvSpPr>
        <p:spPr>
          <a:xfrm>
            <a:off x="846721" y="575295"/>
            <a:ext cx="639629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Hitler versteht die </a:t>
            </a:r>
            <a:r>
              <a:rPr lang="de-CH" sz="2400" b="1" dirty="0">
                <a:solidFill>
                  <a:srgbClr val="222222"/>
                </a:solidFill>
                <a:latin typeface="Arial" panose="020B0604020202020204" pitchFamily="34" charset="0"/>
              </a:rPr>
              <a:t>«arische Rasse» </a:t>
            </a:r>
            <a:br>
              <a:rPr lang="de-CH" sz="2400" b="1" dirty="0">
                <a:solidFill>
                  <a:srgbClr val="222222"/>
                </a:solidFill>
                <a:latin typeface="Arial" panose="020B0604020202020204" pitchFamily="34" charset="0"/>
              </a:rPr>
            </a:br>
            <a:r>
              <a:rPr lang="de-CH" sz="2400" dirty="0">
                <a:solidFill>
                  <a:srgbClr val="222222"/>
                </a:solidFill>
                <a:latin typeface="Arial" panose="020B0604020202020204" pitchFamily="34" charset="0"/>
              </a:rPr>
              <a:t>(= blonde Nordeuropäer) als die zur </a:t>
            </a:r>
            <a:r>
              <a:rPr lang="de-CH" sz="2400" b="1" dirty="0">
                <a:solidFill>
                  <a:srgbClr val="222222"/>
                </a:solidFill>
                <a:latin typeface="Arial" panose="020B0604020202020204" pitchFamily="34" charset="0"/>
              </a:rPr>
              <a:t>Weltherrschaft</a:t>
            </a:r>
            <a:r>
              <a:rPr lang="de-CH" sz="2400" dirty="0">
                <a:solidFill>
                  <a:srgbClr val="222222"/>
                </a:solidFill>
                <a:latin typeface="Arial" panose="020B0604020202020204" pitchFamily="34" charset="0"/>
              </a:rPr>
              <a:t> bestimmte Rasse.</a:t>
            </a:r>
          </a:p>
        </p:txBody>
      </p:sp>
      <p:pic>
        <p:nvPicPr>
          <p:cNvPr id="15362" name="Picture 2" descr="Bildergebnis für j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956" y="1875452"/>
            <a:ext cx="4302189" cy="4368937"/>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6"/>
          <p:cNvSpPr txBox="1">
            <a:spLocks/>
          </p:cNvSpPr>
          <p:nvPr/>
        </p:nvSpPr>
        <p:spPr>
          <a:xfrm>
            <a:off x="846722" y="1875452"/>
            <a:ext cx="639629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Die Todfeinde sind die </a:t>
            </a:r>
            <a:r>
              <a:rPr lang="de-CH" sz="2400" b="1" dirty="0">
                <a:solidFill>
                  <a:srgbClr val="222222"/>
                </a:solidFill>
                <a:latin typeface="Arial" panose="020B0604020202020204" pitchFamily="34" charset="0"/>
              </a:rPr>
              <a:t>Juden</a:t>
            </a:r>
            <a:r>
              <a:rPr lang="de-CH" sz="2400" dirty="0">
                <a:solidFill>
                  <a:srgbClr val="222222"/>
                </a:solidFill>
                <a:latin typeface="Arial" panose="020B0604020202020204" pitchFamily="34" charset="0"/>
              </a:rPr>
              <a:t>: Auch sie wollen die Weltherrschaft erlangen.</a:t>
            </a:r>
          </a:p>
        </p:txBody>
      </p:sp>
      <p:sp>
        <p:nvSpPr>
          <p:cNvPr id="13" name="Inhaltsplatzhalter 6"/>
          <p:cNvSpPr txBox="1">
            <a:spLocks/>
          </p:cNvSpPr>
          <p:nvPr/>
        </p:nvSpPr>
        <p:spPr>
          <a:xfrm>
            <a:off x="846722" y="2843210"/>
            <a:ext cx="639629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Hitler glaubt, dass die Arier ihre Rasse nur durch </a:t>
            </a:r>
            <a:r>
              <a:rPr lang="de-CH" sz="2400" b="1" dirty="0">
                <a:solidFill>
                  <a:srgbClr val="222222"/>
                </a:solidFill>
                <a:latin typeface="Arial" panose="020B0604020202020204" pitchFamily="34" charset="0"/>
              </a:rPr>
              <a:t>Vernichtung der Juden </a:t>
            </a:r>
            <a:r>
              <a:rPr lang="de-CH" sz="2400" dirty="0">
                <a:solidFill>
                  <a:srgbClr val="222222"/>
                </a:solidFill>
                <a:latin typeface="Arial" panose="020B0604020202020204" pitchFamily="34" charset="0"/>
              </a:rPr>
              <a:t>bewahren können.</a:t>
            </a:r>
          </a:p>
        </p:txBody>
      </p:sp>
      <p:pic>
        <p:nvPicPr>
          <p:cNvPr id="15364" name="Picture 4" descr="Bildergebnis für kreu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171" y="2254017"/>
            <a:ext cx="3717758" cy="371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4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0" y="4362134"/>
            <a:ext cx="46386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Faschismus</a:t>
            </a:r>
            <a:endParaRPr lang="de-DE" sz="6000" dirty="0">
              <a:solidFill>
                <a:schemeClr val="tx1"/>
              </a:solidFill>
              <a:latin typeface="Arial" charset="0"/>
              <a:ea typeface="Arial" charset="0"/>
              <a:cs typeface="Arial" charset="0"/>
            </a:endParaRPr>
          </a:p>
        </p:txBody>
      </p:sp>
      <p:sp>
        <p:nvSpPr>
          <p:cNvPr id="12" name="Inhaltsplatzhalter 6"/>
          <p:cNvSpPr txBox="1">
            <a:spLocks/>
          </p:cNvSpPr>
          <p:nvPr/>
        </p:nvSpPr>
        <p:spPr>
          <a:xfrm>
            <a:off x="0" y="5504410"/>
            <a:ext cx="347662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in Italien</a:t>
            </a:r>
            <a:endParaRPr lang="de-CH" altLang="de-DE" sz="6000" dirty="0">
              <a:solidFill>
                <a:schemeClr val="tx1"/>
              </a:solidFill>
              <a:latin typeface="Arial" charset="0"/>
              <a:cs typeface="Arial" charset="0"/>
            </a:endParaRPr>
          </a:p>
        </p:txBody>
      </p:sp>
      <p:sp>
        <p:nvSpPr>
          <p:cNvPr id="8" name="Textfeld 7"/>
          <p:cNvSpPr txBox="1"/>
          <p:nvPr/>
        </p:nvSpPr>
        <p:spPr>
          <a:xfrm rot="16200000">
            <a:off x="10862658" y="5548795"/>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1028" name="Picture 4" descr="Bildergebnis für fasc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472" y="0"/>
            <a:ext cx="4840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578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ildergebnis für mein kampf"/>
          <p:cNvPicPr>
            <a:picLocks noChangeAspect="1" noChangeArrowheads="1"/>
          </p:cNvPicPr>
          <p:nvPr/>
        </p:nvPicPr>
        <p:blipFill rotWithShape="1">
          <a:blip r:embed="rId3">
            <a:extLst>
              <a:ext uri="{28A0092B-C50C-407E-A947-70E740481C1C}">
                <a14:useLocalDpi xmlns:a14="http://schemas.microsoft.com/office/drawing/2010/main" val="0"/>
              </a:ext>
            </a:extLst>
          </a:blip>
          <a:srcRect l="17427" b="660"/>
          <a:stretch/>
        </p:blipFill>
        <p:spPr bwMode="auto">
          <a:xfrm>
            <a:off x="7026443" y="-1141"/>
            <a:ext cx="5165558" cy="685914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p:cNvSpPr txBox="1">
            <a:spLocks/>
          </p:cNvSpPr>
          <p:nvPr/>
        </p:nvSpPr>
        <p:spPr>
          <a:xfrm>
            <a:off x="691813" y="528522"/>
            <a:ext cx="5721018" cy="515115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sz="2400" dirty="0">
                <a:solidFill>
                  <a:srgbClr val="222222"/>
                </a:solidFill>
                <a:latin typeface="Arial" panose="020B0604020202020204" pitchFamily="34" charset="0"/>
              </a:rPr>
              <a:t>«Hätte man zu Kriegsbeginn und während des Krieges einmal zwölf- oder fünfzehntausend dieser hebräischen </a:t>
            </a:r>
            <a:r>
              <a:rPr lang="de-CH" sz="2400" dirty="0" err="1">
                <a:solidFill>
                  <a:srgbClr val="222222"/>
                </a:solidFill>
                <a:latin typeface="Arial" panose="020B0604020202020204" pitchFamily="34" charset="0"/>
              </a:rPr>
              <a:t>Volksverderber</a:t>
            </a:r>
            <a:r>
              <a:rPr lang="de-CH" sz="2400" dirty="0">
                <a:solidFill>
                  <a:srgbClr val="222222"/>
                </a:solidFill>
                <a:latin typeface="Arial" panose="020B0604020202020204" pitchFamily="34" charset="0"/>
              </a:rPr>
              <a:t> so unter Giftgas gehalten, wie Hunderttausende unserer allerbesten deutschen Arbeiter aus allen Schichten und Berufen es im Felde erdulden mussten, dann wäre das Millionenopfer der Front nicht vergeblich gewesen. Im Gegenteil: Zwölftausend Schurken zur rechten Zeit beseitigt, hätten vielleicht einer Million ordentlicher, für die Zukunft wertvoller Deutschen das Leben gerettet.»</a:t>
            </a:r>
          </a:p>
          <a:p>
            <a:pPr marL="0" indent="0" algn="ctr">
              <a:buNone/>
            </a:pPr>
            <a:r>
              <a:rPr lang="de-CH" sz="2000" dirty="0">
                <a:solidFill>
                  <a:srgbClr val="222222"/>
                </a:solidFill>
                <a:latin typeface="Arial" panose="020B0604020202020204" pitchFamily="34" charset="0"/>
              </a:rPr>
              <a:t>Adolf Hitler in «Mein Kampf»</a:t>
            </a:r>
          </a:p>
        </p:txBody>
      </p:sp>
    </p:spTree>
    <p:extLst>
      <p:ext uri="{BB962C8B-B14F-4D97-AF65-F5344CB8AC3E}">
        <p14:creationId xmlns:p14="http://schemas.microsoft.com/office/powerpoint/2010/main" val="158377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ildergebnis für hitler speech"/>
          <p:cNvPicPr>
            <a:picLocks noChangeAspect="1" noChangeArrowheads="1"/>
          </p:cNvPicPr>
          <p:nvPr/>
        </p:nvPicPr>
        <p:blipFill rotWithShape="1">
          <a:blip r:embed="rId3">
            <a:extLst>
              <a:ext uri="{28A0092B-C50C-407E-A947-70E740481C1C}">
                <a14:useLocalDpi xmlns:a14="http://schemas.microsoft.com/office/drawing/2010/main" val="0"/>
              </a:ext>
            </a:extLst>
          </a:blip>
          <a:srcRect t="3161" b="19350"/>
          <a:stretch/>
        </p:blipFill>
        <p:spPr bwMode="auto">
          <a:xfrm>
            <a:off x="0" y="-33206"/>
            <a:ext cx="12269971" cy="689855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834689" y="593306"/>
            <a:ext cx="5000627"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Mit feurigen Reden peitscht er die Massen auf!</a:t>
            </a:r>
          </a:p>
        </p:txBody>
      </p:sp>
      <p:sp>
        <p:nvSpPr>
          <p:cNvPr id="9" name="Inhaltsplatzhalter 6"/>
          <p:cNvSpPr txBox="1">
            <a:spLocks/>
          </p:cNvSpPr>
          <p:nvPr/>
        </p:nvSpPr>
        <p:spPr>
          <a:xfrm>
            <a:off x="2" y="4362134"/>
            <a:ext cx="401854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Hitler gibt</a:t>
            </a:r>
          </a:p>
        </p:txBody>
      </p:sp>
      <p:sp>
        <p:nvSpPr>
          <p:cNvPr id="10" name="Inhaltsplatzhalter 6"/>
          <p:cNvSpPr txBox="1">
            <a:spLocks/>
          </p:cNvSpPr>
          <p:nvPr/>
        </p:nvSpPr>
        <p:spPr>
          <a:xfrm>
            <a:off x="1" y="5504410"/>
            <a:ext cx="445168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nicht auf…</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834689" y="1569382"/>
            <a:ext cx="5000627" cy="180664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Ausserdem hat er klare Ziele:</a:t>
            </a:r>
          </a:p>
          <a:p>
            <a:pPr>
              <a:buFont typeface="Wingdings" panose="05000000000000000000" pitchFamily="2" charset="2"/>
              <a:buChar char="§"/>
            </a:pPr>
            <a:r>
              <a:rPr lang="de-CH" sz="2400" dirty="0">
                <a:solidFill>
                  <a:srgbClr val="222222"/>
                </a:solidFill>
                <a:latin typeface="Arial" panose="020B0604020202020204" pitchFamily="34" charset="0"/>
              </a:rPr>
              <a:t>Weg mit der Last von Versailles</a:t>
            </a:r>
          </a:p>
          <a:p>
            <a:pPr>
              <a:buFont typeface="Wingdings" panose="05000000000000000000" pitchFamily="2" charset="2"/>
              <a:buChar char="§"/>
            </a:pPr>
            <a:r>
              <a:rPr lang="de-CH" sz="2400" dirty="0">
                <a:solidFill>
                  <a:srgbClr val="222222"/>
                </a:solidFill>
                <a:latin typeface="Arial" panose="020B0604020202020204" pitchFamily="34" charset="0"/>
              </a:rPr>
              <a:t>Heimführung aller Deutschen</a:t>
            </a:r>
          </a:p>
          <a:p>
            <a:pPr>
              <a:buFont typeface="Wingdings" panose="05000000000000000000" pitchFamily="2" charset="2"/>
              <a:buChar char="§"/>
            </a:pPr>
            <a:r>
              <a:rPr lang="de-CH" sz="2400" dirty="0">
                <a:solidFill>
                  <a:srgbClr val="222222"/>
                </a:solidFill>
                <a:latin typeface="Arial" panose="020B0604020202020204" pitchFamily="34" charset="0"/>
              </a:rPr>
              <a:t>Erweiterung des Lebensraums</a:t>
            </a:r>
          </a:p>
        </p:txBody>
      </p:sp>
    </p:spTree>
    <p:extLst>
      <p:ext uri="{BB962C8B-B14F-4D97-AF65-F5344CB8AC3E}">
        <p14:creationId xmlns:p14="http://schemas.microsoft.com/office/powerpoint/2010/main" val="362123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ildergebnis für unsere letzte hoffn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0"/>
            <a:ext cx="5149012" cy="686534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834689" y="424864"/>
            <a:ext cx="549392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Damit stösst er bei vielen Deutschen auf offene Ohren, unter anderem wegen der </a:t>
            </a:r>
            <a:r>
              <a:rPr lang="de-CH" sz="2400" b="1" dirty="0">
                <a:solidFill>
                  <a:srgbClr val="222222"/>
                </a:solidFill>
                <a:latin typeface="Arial" panose="020B0604020202020204" pitchFamily="34" charset="0"/>
              </a:rPr>
              <a:t>schlechten Verhältnisse</a:t>
            </a:r>
            <a:r>
              <a:rPr lang="de-CH" sz="2400" dirty="0">
                <a:solidFill>
                  <a:srgbClr val="222222"/>
                </a:solidFill>
                <a:latin typeface="Arial" panose="020B0604020202020204" pitchFamily="34" charset="0"/>
              </a:rPr>
              <a:t>:</a:t>
            </a:r>
          </a:p>
        </p:txBody>
      </p:sp>
      <p:sp>
        <p:nvSpPr>
          <p:cNvPr id="9" name="Inhaltsplatzhalter 6"/>
          <p:cNvSpPr txBox="1">
            <a:spLocks/>
          </p:cNvSpPr>
          <p:nvPr/>
        </p:nvSpPr>
        <p:spPr>
          <a:xfrm>
            <a:off x="3" y="4362134"/>
            <a:ext cx="233412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Gute</a:t>
            </a:r>
          </a:p>
        </p:txBody>
      </p:sp>
      <p:sp>
        <p:nvSpPr>
          <p:cNvPr id="10" name="Inhaltsplatzhalter 6"/>
          <p:cNvSpPr txBox="1">
            <a:spLocks/>
          </p:cNvSpPr>
          <p:nvPr/>
        </p:nvSpPr>
        <p:spPr>
          <a:xfrm>
            <a:off x="1" y="5504410"/>
            <a:ext cx="632861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Voraussetzungen</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834689" y="1733339"/>
            <a:ext cx="5493922" cy="180664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Katastrophale wirtschaftliche Lage</a:t>
            </a:r>
          </a:p>
          <a:p>
            <a:pPr>
              <a:buFont typeface="Wingdings" panose="05000000000000000000" pitchFamily="2" charset="2"/>
              <a:buChar char="§"/>
            </a:pPr>
            <a:r>
              <a:rPr lang="de-CH" sz="2400" dirty="0">
                <a:solidFill>
                  <a:srgbClr val="222222"/>
                </a:solidFill>
                <a:latin typeface="Arial" panose="020B0604020202020204" pitchFamily="34" charset="0"/>
              </a:rPr>
              <a:t>Hohe Arbeitslosigkeit</a:t>
            </a:r>
          </a:p>
          <a:p>
            <a:pPr>
              <a:buFont typeface="Wingdings" panose="05000000000000000000" pitchFamily="2" charset="2"/>
              <a:buChar char="§"/>
            </a:pPr>
            <a:r>
              <a:rPr lang="de-CH" sz="2400" dirty="0">
                <a:solidFill>
                  <a:srgbClr val="222222"/>
                </a:solidFill>
                <a:latin typeface="Arial" panose="020B0604020202020204" pitchFamily="34" charset="0"/>
              </a:rPr>
              <a:t>Labile politische Verhältnisse</a:t>
            </a:r>
          </a:p>
          <a:p>
            <a:pPr>
              <a:buFont typeface="Wingdings" panose="05000000000000000000" pitchFamily="2" charset="2"/>
              <a:buChar char="§"/>
            </a:pPr>
            <a:r>
              <a:rPr lang="de-CH" sz="2400" dirty="0">
                <a:solidFill>
                  <a:srgbClr val="222222"/>
                </a:solidFill>
                <a:latin typeface="Arial" panose="020B0604020202020204" pitchFamily="34" charset="0"/>
              </a:rPr>
              <a:t>Schmachfriede von 1919</a:t>
            </a:r>
          </a:p>
        </p:txBody>
      </p:sp>
    </p:spTree>
    <p:extLst>
      <p:ext uri="{BB962C8B-B14F-4D97-AF65-F5344CB8AC3E}">
        <p14:creationId xmlns:p14="http://schemas.microsoft.com/office/powerpoint/2010/main" val="21235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ildergebnis für nsdap wahlplak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537" y="-3284"/>
            <a:ext cx="4991464" cy="693571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946483" y="1014661"/>
            <a:ext cx="5493922"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Zu Hitlers Propaganda gehören Reden, Versammlungen, Demonstrationen, Flugblatt- und Plakataktionen sowie das Stören von Versammlungen anderer Parteien.</a:t>
            </a:r>
          </a:p>
        </p:txBody>
      </p:sp>
      <p:sp>
        <p:nvSpPr>
          <p:cNvPr id="8" name="Inhaltsplatzhalter 6"/>
          <p:cNvSpPr txBox="1">
            <a:spLocks/>
          </p:cNvSpPr>
          <p:nvPr/>
        </p:nvSpPr>
        <p:spPr>
          <a:xfrm>
            <a:off x="1" y="5206572"/>
            <a:ext cx="50171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Propaganda</a:t>
            </a:r>
          </a:p>
        </p:txBody>
      </p:sp>
    </p:spTree>
    <p:extLst>
      <p:ext uri="{BB962C8B-B14F-4D97-AF65-F5344CB8AC3E}">
        <p14:creationId xmlns:p14="http://schemas.microsoft.com/office/powerpoint/2010/main" val="135764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Bildergebnis für sturmabteilung"/>
          <p:cNvPicPr>
            <a:picLocks noChangeAspect="1" noChangeArrowheads="1"/>
          </p:cNvPicPr>
          <p:nvPr/>
        </p:nvPicPr>
        <p:blipFill rotWithShape="1">
          <a:blip r:embed="rId3">
            <a:extLst>
              <a:ext uri="{28A0092B-C50C-407E-A947-70E740481C1C}">
                <a14:useLocalDpi xmlns:a14="http://schemas.microsoft.com/office/drawing/2010/main" val="0"/>
              </a:ext>
            </a:extLst>
          </a:blip>
          <a:srcRect b="16198"/>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6689557" y="737935"/>
            <a:ext cx="498458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Die «Sturm-Abteilung» (SA) wird mit </a:t>
            </a:r>
            <a:r>
              <a:rPr lang="de-CH" sz="2400" b="1" dirty="0">
                <a:solidFill>
                  <a:srgbClr val="222222"/>
                </a:solidFill>
                <a:latin typeface="Arial" panose="020B0604020202020204" pitchFamily="34" charset="0"/>
              </a:rPr>
              <a:t>Uniformen</a:t>
            </a:r>
            <a:r>
              <a:rPr lang="de-CH" sz="2400" dirty="0">
                <a:solidFill>
                  <a:srgbClr val="222222"/>
                </a:solidFill>
                <a:latin typeface="Arial" panose="020B0604020202020204" pitchFamily="34" charset="0"/>
              </a:rPr>
              <a:t> ausgestattet. </a:t>
            </a:r>
          </a:p>
        </p:txBody>
      </p:sp>
      <p:sp>
        <p:nvSpPr>
          <p:cNvPr id="8" name="Inhaltsplatzhalter 6"/>
          <p:cNvSpPr txBox="1">
            <a:spLocks/>
          </p:cNvSpPr>
          <p:nvPr/>
        </p:nvSpPr>
        <p:spPr>
          <a:xfrm>
            <a:off x="1" y="5206572"/>
            <a:ext cx="421105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Uniformen</a:t>
            </a:r>
          </a:p>
        </p:txBody>
      </p:sp>
      <p:sp>
        <p:nvSpPr>
          <p:cNvPr id="6" name="Inhaltsplatzhalter 6"/>
          <p:cNvSpPr txBox="1">
            <a:spLocks/>
          </p:cNvSpPr>
          <p:nvPr/>
        </p:nvSpPr>
        <p:spPr>
          <a:xfrm>
            <a:off x="6689556" y="1720513"/>
            <a:ext cx="498458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Das macht sie stramm, entschlossen und mutig!</a:t>
            </a:r>
          </a:p>
        </p:txBody>
      </p:sp>
    </p:spTree>
    <p:extLst>
      <p:ext uri="{BB962C8B-B14F-4D97-AF65-F5344CB8AC3E}">
        <p14:creationId xmlns:p14="http://schemas.microsoft.com/office/powerpoint/2010/main" val="21576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ildergebnis für hitlerju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950" y="0"/>
            <a:ext cx="6369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834689" y="966285"/>
            <a:ext cx="418248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Jeder hat seinen Platz in der Partei: Schon früh entsteht mit der </a:t>
            </a:r>
            <a:r>
              <a:rPr lang="de-CH" sz="2400" b="1" dirty="0">
                <a:solidFill>
                  <a:srgbClr val="222222"/>
                </a:solidFill>
                <a:latin typeface="Arial" panose="020B0604020202020204" pitchFamily="34" charset="0"/>
              </a:rPr>
              <a:t>«Hitlerjugend» </a:t>
            </a:r>
            <a:r>
              <a:rPr lang="de-CH" sz="2400" dirty="0">
                <a:solidFill>
                  <a:srgbClr val="222222"/>
                </a:solidFill>
                <a:latin typeface="Arial" panose="020B0604020202020204" pitchFamily="34" charset="0"/>
              </a:rPr>
              <a:t>auch eine Jugendgruppe.</a:t>
            </a:r>
          </a:p>
        </p:txBody>
      </p:sp>
      <p:sp>
        <p:nvSpPr>
          <p:cNvPr id="8" name="Inhaltsplatzhalter 6"/>
          <p:cNvSpPr txBox="1">
            <a:spLocks/>
          </p:cNvSpPr>
          <p:nvPr/>
        </p:nvSpPr>
        <p:spPr>
          <a:xfrm>
            <a:off x="1" y="5206572"/>
            <a:ext cx="50171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Hitlerjugend</a:t>
            </a:r>
          </a:p>
        </p:txBody>
      </p:sp>
    </p:spTree>
    <p:extLst>
      <p:ext uri="{BB962C8B-B14F-4D97-AF65-F5344CB8AC3E}">
        <p14:creationId xmlns:p14="http://schemas.microsoft.com/office/powerpoint/2010/main" val="5558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ildergebnis für ges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296" y="1004750"/>
            <a:ext cx="8842704" cy="548063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550448" y="635418"/>
            <a:ext cx="2798848"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Zackig gesungene Soldaten-, Volks- und Wanderlieder begeistern vor allem die Jungen.</a:t>
            </a:r>
          </a:p>
        </p:txBody>
      </p:sp>
      <p:sp>
        <p:nvSpPr>
          <p:cNvPr id="8" name="Inhaltsplatzhalter 6"/>
          <p:cNvSpPr txBox="1">
            <a:spLocks/>
          </p:cNvSpPr>
          <p:nvPr/>
        </p:nvSpPr>
        <p:spPr>
          <a:xfrm>
            <a:off x="1" y="5206572"/>
            <a:ext cx="274319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Musik</a:t>
            </a:r>
          </a:p>
        </p:txBody>
      </p:sp>
    </p:spTree>
    <p:extLst>
      <p:ext uri="{BB962C8B-B14F-4D97-AF65-F5344CB8AC3E}">
        <p14:creationId xmlns:p14="http://schemas.microsoft.com/office/powerpoint/2010/main" val="412382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threat clipart"/>
          <p:cNvPicPr>
            <a:picLocks noChangeAspect="1" noChangeArrowheads="1"/>
          </p:cNvPicPr>
          <p:nvPr/>
        </p:nvPicPr>
        <p:blipFill rotWithShape="1">
          <a:blip r:embed="rId3">
            <a:extLst>
              <a:ext uri="{28A0092B-C50C-407E-A947-70E740481C1C}">
                <a14:useLocalDpi xmlns:a14="http://schemas.microsoft.com/office/drawing/2010/main" val="0"/>
              </a:ext>
            </a:extLst>
          </a:blip>
          <a:srcRect b="5799"/>
          <a:stretch/>
        </p:blipFill>
        <p:spPr bwMode="auto">
          <a:xfrm>
            <a:off x="2578884" y="482490"/>
            <a:ext cx="9613116" cy="637551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550448" y="635418"/>
            <a:ext cx="470735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Denjenigen, die nicht mitmachen wollen, wird gedroht.</a:t>
            </a:r>
          </a:p>
        </p:txBody>
      </p:sp>
      <p:sp>
        <p:nvSpPr>
          <p:cNvPr id="8" name="Inhaltsplatzhalter 6"/>
          <p:cNvSpPr txBox="1">
            <a:spLocks/>
          </p:cNvSpPr>
          <p:nvPr/>
        </p:nvSpPr>
        <p:spPr>
          <a:xfrm>
            <a:off x="1" y="5206572"/>
            <a:ext cx="280987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Angst</a:t>
            </a:r>
          </a:p>
        </p:txBody>
      </p:sp>
      <p:sp>
        <p:nvSpPr>
          <p:cNvPr id="6" name="Inhaltsplatzhalter 6"/>
          <p:cNvSpPr txBox="1">
            <a:spLocks/>
          </p:cNvSpPr>
          <p:nvPr/>
        </p:nvSpPr>
        <p:spPr>
          <a:xfrm>
            <a:off x="550448" y="1665266"/>
            <a:ext cx="470735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«Und willst du nicht mein Bruder sein, so schlag ich dir den Schädel ein!»</a:t>
            </a:r>
          </a:p>
        </p:txBody>
      </p:sp>
    </p:spTree>
    <p:extLst>
      <p:ext uri="{BB962C8B-B14F-4D97-AF65-F5344CB8AC3E}">
        <p14:creationId xmlns:p14="http://schemas.microsoft.com/office/powerpoint/2010/main" val="15520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Bildergebnis für hitler hindenbur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2487"/>
          <a:stretch/>
        </p:blipFill>
        <p:spPr bwMode="auto">
          <a:xfrm>
            <a:off x="-132347" y="-3284"/>
            <a:ext cx="12324348" cy="693244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6096000" y="581524"/>
            <a:ext cx="549392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Nachdem Hitler 1932 die Wahlen noch knapp verliert, muss Hindenburg 1933 dem allgemeinen Druck nachgeben.</a:t>
            </a:r>
          </a:p>
        </p:txBody>
      </p:sp>
      <p:sp>
        <p:nvSpPr>
          <p:cNvPr id="14" name="Inhaltsplatzhalter 6"/>
          <p:cNvSpPr txBox="1">
            <a:spLocks/>
          </p:cNvSpPr>
          <p:nvPr/>
        </p:nvSpPr>
        <p:spPr>
          <a:xfrm>
            <a:off x="6094408" y="1966188"/>
            <a:ext cx="549392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Am 30. Januar 1933 ernennt er Adolf Hitler zum </a:t>
            </a:r>
            <a:r>
              <a:rPr lang="de-CH" sz="2400" b="1" dirty="0">
                <a:solidFill>
                  <a:srgbClr val="222222"/>
                </a:solidFill>
                <a:latin typeface="Arial" panose="020B0604020202020204" pitchFamily="34" charset="0"/>
              </a:rPr>
              <a:t>Reichskanzler</a:t>
            </a:r>
            <a:r>
              <a:rPr lang="de-CH" sz="2400" dirty="0">
                <a:solidFill>
                  <a:srgbClr val="222222"/>
                </a:solidFill>
                <a:latin typeface="Arial" panose="020B0604020202020204" pitchFamily="34" charset="0"/>
              </a:rPr>
              <a:t>.</a:t>
            </a:r>
          </a:p>
        </p:txBody>
      </p:sp>
      <p:sp>
        <p:nvSpPr>
          <p:cNvPr id="8" name="Inhaltsplatzhalter 6"/>
          <p:cNvSpPr txBox="1">
            <a:spLocks/>
          </p:cNvSpPr>
          <p:nvPr/>
        </p:nvSpPr>
        <p:spPr>
          <a:xfrm>
            <a:off x="0" y="5206572"/>
            <a:ext cx="643689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Machtübernahme</a:t>
            </a:r>
          </a:p>
        </p:txBody>
      </p:sp>
    </p:spTree>
    <p:extLst>
      <p:ext uri="{BB962C8B-B14F-4D97-AF65-F5344CB8AC3E}">
        <p14:creationId xmlns:p14="http://schemas.microsoft.com/office/powerpoint/2010/main" val="238007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ildergebnis für censorship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0"/>
            <a:ext cx="4781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876300" y="593306"/>
            <a:ext cx="5216156"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Nun möchte Hitler seine Diktatur aufbauen.</a:t>
            </a:r>
          </a:p>
        </p:txBody>
      </p:sp>
      <p:sp>
        <p:nvSpPr>
          <p:cNvPr id="9" name="Inhaltsplatzhalter 6"/>
          <p:cNvSpPr txBox="1">
            <a:spLocks/>
          </p:cNvSpPr>
          <p:nvPr/>
        </p:nvSpPr>
        <p:spPr>
          <a:xfrm>
            <a:off x="2" y="4362134"/>
            <a:ext cx="46672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Aufbau der</a:t>
            </a:r>
          </a:p>
        </p:txBody>
      </p:sp>
      <p:sp>
        <p:nvSpPr>
          <p:cNvPr id="10" name="Inhaltsplatzhalter 6"/>
          <p:cNvSpPr txBox="1">
            <a:spLocks/>
          </p:cNvSpPr>
          <p:nvPr/>
        </p:nvSpPr>
        <p:spPr>
          <a:xfrm>
            <a:off x="2" y="5504410"/>
            <a:ext cx="34480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Diktatur</a:t>
            </a:r>
            <a:endParaRPr lang="de-CH" altLang="de-DE" sz="6000" dirty="0">
              <a:solidFill>
                <a:schemeClr val="tx1"/>
              </a:solidFill>
              <a:latin typeface="Arial" charset="0"/>
              <a:cs typeface="Arial" charset="0"/>
            </a:endParaRPr>
          </a:p>
        </p:txBody>
      </p:sp>
      <p:sp>
        <p:nvSpPr>
          <p:cNvPr id="8" name="Inhaltsplatzhalter 6"/>
          <p:cNvSpPr txBox="1">
            <a:spLocks/>
          </p:cNvSpPr>
          <p:nvPr/>
        </p:nvSpPr>
        <p:spPr>
          <a:xfrm>
            <a:off x="876301" y="1569382"/>
            <a:ext cx="521615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Am 4. Februar 1933 wird die </a:t>
            </a:r>
            <a:r>
              <a:rPr lang="de-CH" sz="2400" b="1" dirty="0">
                <a:solidFill>
                  <a:srgbClr val="222222"/>
                </a:solidFill>
                <a:latin typeface="Arial" panose="020B0604020202020204" pitchFamily="34" charset="0"/>
              </a:rPr>
              <a:t>Versammlungs- und Pressefreiheit </a:t>
            </a:r>
            <a:r>
              <a:rPr lang="de-CH" sz="2400" dirty="0">
                <a:solidFill>
                  <a:srgbClr val="222222"/>
                </a:solidFill>
                <a:latin typeface="Arial" panose="020B0604020202020204" pitchFamily="34" charset="0"/>
              </a:rPr>
              <a:t>weitgehend eingeschränkt.</a:t>
            </a:r>
          </a:p>
        </p:txBody>
      </p:sp>
    </p:spTree>
    <p:extLst>
      <p:ext uri="{BB962C8B-B14F-4D97-AF65-F5344CB8AC3E}">
        <p14:creationId xmlns:p14="http://schemas.microsoft.com/office/powerpoint/2010/main" val="21959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6"/>
          <p:cNvSpPr txBox="1">
            <a:spLocks/>
          </p:cNvSpPr>
          <p:nvPr/>
        </p:nvSpPr>
        <p:spPr>
          <a:xfrm>
            <a:off x="1" y="4362134"/>
            <a:ext cx="29718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Benito </a:t>
            </a:r>
            <a:endParaRPr lang="de-DE" sz="6000" dirty="0">
              <a:solidFill>
                <a:schemeClr val="tx1"/>
              </a:solidFill>
              <a:latin typeface="Arial" charset="0"/>
              <a:ea typeface="Arial" charset="0"/>
              <a:cs typeface="Arial" charset="0"/>
            </a:endParaRPr>
          </a:p>
        </p:txBody>
      </p:sp>
      <p:pic>
        <p:nvPicPr>
          <p:cNvPr id="2050" name="Picture 2" descr="Bildergebnis für benito mussol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117" y="-3284"/>
            <a:ext cx="4642884" cy="6911530"/>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6"/>
          <p:cNvSpPr txBox="1">
            <a:spLocks/>
          </p:cNvSpPr>
          <p:nvPr/>
        </p:nvSpPr>
        <p:spPr>
          <a:xfrm>
            <a:off x="0" y="5504410"/>
            <a:ext cx="39243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Mussolini</a:t>
            </a:r>
            <a:endParaRPr lang="de-CH" altLang="de-DE" sz="6000" dirty="0">
              <a:solidFill>
                <a:schemeClr val="tx1"/>
              </a:solidFill>
              <a:latin typeface="Arial" charset="0"/>
              <a:cs typeface="Arial" charset="0"/>
            </a:endParaRPr>
          </a:p>
        </p:txBody>
      </p:sp>
      <p:sp>
        <p:nvSpPr>
          <p:cNvPr id="6" name="Inhaltsplatzhalter 6"/>
          <p:cNvSpPr txBox="1">
            <a:spLocks/>
          </p:cNvSpPr>
          <p:nvPr/>
        </p:nvSpPr>
        <p:spPr>
          <a:xfrm>
            <a:off x="1400175" y="529998"/>
            <a:ext cx="487679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1922 ergreifen in Italien die Faschisten unter </a:t>
            </a:r>
            <a:r>
              <a:rPr lang="de-DE" sz="2400" b="1" dirty="0">
                <a:solidFill>
                  <a:schemeClr val="tx1"/>
                </a:solidFill>
                <a:latin typeface="Arial" charset="0"/>
                <a:ea typeface="Arial" charset="0"/>
                <a:cs typeface="Arial" charset="0"/>
              </a:rPr>
              <a:t>Benito Mussolini </a:t>
            </a:r>
            <a:r>
              <a:rPr lang="de-DE" sz="2400" dirty="0">
                <a:solidFill>
                  <a:schemeClr val="tx1"/>
                </a:solidFill>
                <a:latin typeface="Arial" charset="0"/>
                <a:ea typeface="Arial" charset="0"/>
                <a:cs typeface="Arial" charset="0"/>
              </a:rPr>
              <a:t>die Macht.</a:t>
            </a: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1400174" y="1807642"/>
            <a:ext cx="4876799"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Mussolini verspricht </a:t>
            </a:r>
            <a:r>
              <a:rPr lang="de-DE" sz="2400" b="1" dirty="0">
                <a:solidFill>
                  <a:schemeClr val="tx1"/>
                </a:solidFill>
                <a:latin typeface="Arial" charset="0"/>
                <a:ea typeface="Arial" charset="0"/>
                <a:cs typeface="Arial" charset="0"/>
              </a:rPr>
              <a:t>Ordnung</a:t>
            </a:r>
            <a:r>
              <a:rPr lang="de-DE" sz="2400" dirty="0">
                <a:solidFill>
                  <a:schemeClr val="tx1"/>
                </a:solidFill>
                <a:latin typeface="Arial" charset="0"/>
                <a:ea typeface="Arial" charset="0"/>
                <a:cs typeface="Arial" charset="0"/>
              </a:rPr>
              <a:t>, </a:t>
            </a:r>
            <a:r>
              <a:rPr lang="de-DE" sz="2400" b="1" dirty="0">
                <a:solidFill>
                  <a:schemeClr val="tx1"/>
                </a:solidFill>
                <a:latin typeface="Arial" charset="0"/>
                <a:ea typeface="Arial" charset="0"/>
                <a:cs typeface="Arial" charset="0"/>
              </a:rPr>
              <a:t>Einheit</a:t>
            </a:r>
            <a:r>
              <a:rPr lang="de-DE" sz="2400" dirty="0">
                <a:solidFill>
                  <a:schemeClr val="tx1"/>
                </a:solidFill>
                <a:latin typeface="Arial" charset="0"/>
                <a:ea typeface="Arial" charset="0"/>
                <a:cs typeface="Arial" charset="0"/>
              </a:rPr>
              <a:t> und militärische </a:t>
            </a:r>
            <a:r>
              <a:rPr lang="de-DE" sz="2400" b="1" dirty="0">
                <a:solidFill>
                  <a:schemeClr val="tx1"/>
                </a:solidFill>
                <a:latin typeface="Arial" charset="0"/>
                <a:ea typeface="Arial" charset="0"/>
                <a:cs typeface="Arial" charset="0"/>
              </a:rPr>
              <a:t>Erfolge</a:t>
            </a:r>
            <a:r>
              <a:rPr lang="de-DE" sz="2400" dirty="0">
                <a:solidFill>
                  <a:schemeClr val="tx1"/>
                </a:solidFill>
                <a:latin typeface="Arial" charset="0"/>
                <a:ea typeface="Arial" charset="0"/>
                <a:cs typeface="Arial" charset="0"/>
              </a:rPr>
              <a:t>. </a:t>
            </a:r>
            <a:r>
              <a:rPr lang="de-DE" sz="2400" dirty="0" err="1">
                <a:solidFill>
                  <a:schemeClr val="tx1"/>
                </a:solidFill>
                <a:latin typeface="Arial" charset="0"/>
                <a:ea typeface="Arial" charset="0"/>
                <a:cs typeface="Arial" charset="0"/>
              </a:rPr>
              <a:t>Ausserdem</a:t>
            </a:r>
            <a:r>
              <a:rPr lang="de-DE" sz="2400" dirty="0">
                <a:solidFill>
                  <a:schemeClr val="tx1"/>
                </a:solidFill>
                <a:latin typeface="Arial" charset="0"/>
                <a:ea typeface="Arial" charset="0"/>
                <a:cs typeface="Arial" charset="0"/>
              </a:rPr>
              <a:t> will er gegen den Kommunismus kämpfen.</a:t>
            </a:r>
          </a:p>
        </p:txBody>
      </p:sp>
    </p:spTree>
    <p:extLst>
      <p:ext uri="{BB962C8B-B14F-4D97-AF65-F5344CB8AC3E}">
        <p14:creationId xmlns:p14="http://schemas.microsoft.com/office/powerpoint/2010/main" val="351396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hilfspolizei nationalsozialismus"/>
          <p:cNvPicPr>
            <a:picLocks noChangeAspect="1" noChangeArrowheads="1"/>
          </p:cNvPicPr>
          <p:nvPr/>
        </p:nvPicPr>
        <p:blipFill rotWithShape="1">
          <a:blip r:embed="rId3">
            <a:extLst>
              <a:ext uri="{28A0092B-C50C-407E-A947-70E740481C1C}">
                <a14:useLocalDpi xmlns:a14="http://schemas.microsoft.com/office/drawing/2010/main" val="0"/>
              </a:ext>
            </a:extLst>
          </a:blip>
          <a:srcRect r="4598"/>
          <a:stretch/>
        </p:blipFill>
        <p:spPr bwMode="auto">
          <a:xfrm>
            <a:off x="7448550" y="0"/>
            <a:ext cx="4743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2" y="4362134"/>
            <a:ext cx="46672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Aufbau der</a:t>
            </a:r>
          </a:p>
        </p:txBody>
      </p:sp>
      <p:sp>
        <p:nvSpPr>
          <p:cNvPr id="10" name="Inhaltsplatzhalter 6"/>
          <p:cNvSpPr txBox="1">
            <a:spLocks/>
          </p:cNvSpPr>
          <p:nvPr/>
        </p:nvSpPr>
        <p:spPr>
          <a:xfrm>
            <a:off x="2" y="5504410"/>
            <a:ext cx="34480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Diktatur</a:t>
            </a:r>
            <a:endParaRPr lang="de-CH" altLang="de-DE" sz="6000" dirty="0">
              <a:solidFill>
                <a:schemeClr val="tx1"/>
              </a:solidFill>
              <a:latin typeface="Arial" charset="0"/>
              <a:cs typeface="Arial" charset="0"/>
            </a:endParaRPr>
          </a:p>
        </p:txBody>
      </p:sp>
      <p:sp>
        <p:nvSpPr>
          <p:cNvPr id="8" name="Inhaltsplatzhalter 6"/>
          <p:cNvSpPr txBox="1">
            <a:spLocks/>
          </p:cNvSpPr>
          <p:nvPr/>
        </p:nvSpPr>
        <p:spPr>
          <a:xfrm>
            <a:off x="876301" y="833562"/>
            <a:ext cx="575310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Zehntausende SA-Leute werden als Hilfspolizisten eingesetzt.</a:t>
            </a:r>
          </a:p>
        </p:txBody>
      </p:sp>
      <p:sp>
        <p:nvSpPr>
          <p:cNvPr id="11" name="Inhaltsplatzhalter 6"/>
          <p:cNvSpPr txBox="1">
            <a:spLocks/>
          </p:cNvSpPr>
          <p:nvPr/>
        </p:nvSpPr>
        <p:spPr>
          <a:xfrm>
            <a:off x="876301" y="1809638"/>
            <a:ext cx="575310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Es wird gegen Kommunisten und Sozialdemokraten vorgegangen.</a:t>
            </a:r>
          </a:p>
        </p:txBody>
      </p:sp>
    </p:spTree>
    <p:extLst>
      <p:ext uri="{BB962C8B-B14F-4D97-AF65-F5344CB8AC3E}">
        <p14:creationId xmlns:p14="http://schemas.microsoft.com/office/powerpoint/2010/main" val="2850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reichstagsbr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25" y="-3284"/>
            <a:ext cx="5349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1114426" y="717131"/>
            <a:ext cx="4657724"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Am 27. Februar 1933 brennt der Reichstag. </a:t>
            </a:r>
          </a:p>
        </p:txBody>
      </p:sp>
      <p:sp>
        <p:nvSpPr>
          <p:cNvPr id="8" name="Inhaltsplatzhalter 6"/>
          <p:cNvSpPr txBox="1">
            <a:spLocks/>
          </p:cNvSpPr>
          <p:nvPr/>
        </p:nvSpPr>
        <p:spPr>
          <a:xfrm>
            <a:off x="1114426" y="1700337"/>
            <a:ext cx="4657724"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Den Nationalsozialisten kommt das äusserst gelegen: Sie behaupten, dass </a:t>
            </a:r>
            <a:r>
              <a:rPr lang="de-CH" sz="2400" b="1" dirty="0">
                <a:solidFill>
                  <a:srgbClr val="222222"/>
                </a:solidFill>
                <a:latin typeface="Arial" panose="020B0604020202020204" pitchFamily="34" charset="0"/>
              </a:rPr>
              <a:t>Kommunisten</a:t>
            </a:r>
            <a:r>
              <a:rPr lang="de-CH" sz="2400" dirty="0">
                <a:solidFill>
                  <a:srgbClr val="222222"/>
                </a:solidFill>
                <a:latin typeface="Arial" panose="020B0604020202020204" pitchFamily="34" charset="0"/>
              </a:rPr>
              <a:t> den Brand gelegt haben.</a:t>
            </a:r>
          </a:p>
        </p:txBody>
      </p:sp>
      <p:sp>
        <p:nvSpPr>
          <p:cNvPr id="12" name="Inhaltsplatzhalter 6"/>
          <p:cNvSpPr txBox="1">
            <a:spLocks/>
          </p:cNvSpPr>
          <p:nvPr/>
        </p:nvSpPr>
        <p:spPr>
          <a:xfrm>
            <a:off x="1" y="5206572"/>
            <a:ext cx="63055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Reichstagsbrand</a:t>
            </a:r>
          </a:p>
        </p:txBody>
      </p:sp>
    </p:spTree>
    <p:extLst>
      <p:ext uri="{BB962C8B-B14F-4D97-AF65-F5344CB8AC3E}">
        <p14:creationId xmlns:p14="http://schemas.microsoft.com/office/powerpoint/2010/main" val="20377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847725" y="717131"/>
            <a:ext cx="492442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Als Reaktion auf den Reichstagsbrand werden 4000 Kommunisten sowie unliebsame Ärzte, Anwälte und Schriftsteller festgenommen.</a:t>
            </a:r>
          </a:p>
        </p:txBody>
      </p:sp>
      <p:sp>
        <p:nvSpPr>
          <p:cNvPr id="8" name="Inhaltsplatzhalter 6"/>
          <p:cNvSpPr txBox="1">
            <a:spLocks/>
          </p:cNvSpPr>
          <p:nvPr/>
        </p:nvSpPr>
        <p:spPr>
          <a:xfrm>
            <a:off x="847725" y="2749485"/>
            <a:ext cx="4838699"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Ausserdem werden Zeitungsverlage und Parteihäuser besetzt.</a:t>
            </a:r>
          </a:p>
        </p:txBody>
      </p:sp>
      <p:sp>
        <p:nvSpPr>
          <p:cNvPr id="12" name="Inhaltsplatzhalter 6"/>
          <p:cNvSpPr txBox="1">
            <a:spLocks/>
          </p:cNvSpPr>
          <p:nvPr/>
        </p:nvSpPr>
        <p:spPr>
          <a:xfrm>
            <a:off x="1" y="5206572"/>
            <a:ext cx="472439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Reaktionen</a:t>
            </a:r>
          </a:p>
        </p:txBody>
      </p:sp>
      <p:pic>
        <p:nvPicPr>
          <p:cNvPr id="5124" name="Picture 4" descr="Bildergebnis für handsche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1919991"/>
            <a:ext cx="5724525" cy="420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4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rot="16200000">
            <a:off x="10882796" y="55773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3" name="Inhaltsplatzhalter 6"/>
          <p:cNvSpPr txBox="1">
            <a:spLocks/>
          </p:cNvSpPr>
          <p:nvPr/>
        </p:nvSpPr>
        <p:spPr>
          <a:xfrm>
            <a:off x="1052262" y="1237388"/>
            <a:ext cx="492442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In einer </a:t>
            </a:r>
            <a:r>
              <a:rPr lang="de-CH" sz="2400" b="1" dirty="0">
                <a:solidFill>
                  <a:srgbClr val="222222"/>
                </a:solidFill>
                <a:latin typeface="Arial" panose="020B0604020202020204" pitchFamily="34" charset="0"/>
              </a:rPr>
              <a:t>«Verordnung des Reichspräsidenten zum Schutz von Volk und Staat» </a:t>
            </a:r>
            <a:r>
              <a:rPr lang="de-CH" sz="2400" dirty="0">
                <a:solidFill>
                  <a:srgbClr val="222222"/>
                </a:solidFill>
                <a:latin typeface="Arial" panose="020B0604020202020204" pitchFamily="34" charset="0"/>
              </a:rPr>
              <a:t>werden die wichtigsten Grundrechte der Bürger ausser Kraft gesetzt.</a:t>
            </a:r>
          </a:p>
        </p:txBody>
      </p:sp>
      <p:sp>
        <p:nvSpPr>
          <p:cNvPr id="12" name="Inhaltsplatzhalter 6"/>
          <p:cNvSpPr txBox="1">
            <a:spLocks/>
          </p:cNvSpPr>
          <p:nvPr/>
        </p:nvSpPr>
        <p:spPr>
          <a:xfrm>
            <a:off x="1" y="5206572"/>
            <a:ext cx="472439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Reaktionen</a:t>
            </a:r>
          </a:p>
        </p:txBody>
      </p:sp>
      <p:pic>
        <p:nvPicPr>
          <p:cNvPr id="6146" name="Picture 2" descr="Bildergebnis für reichstagsbrandverordn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6243" y="0"/>
            <a:ext cx="441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7491969" y="2114551"/>
            <a:ext cx="2122486" cy="1190624"/>
          </a:xfrm>
          <a:prstGeom prst="rect">
            <a:avLst/>
          </a:prstGeom>
          <a:solidFill>
            <a:srgbClr val="FF0000">
              <a:alpha val="11000"/>
            </a:srgb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CH" dirty="0">
              <a:solidFill>
                <a:srgbClr val="FF0000"/>
              </a:solidFill>
            </a:endParaRPr>
          </a:p>
        </p:txBody>
      </p:sp>
    </p:spTree>
    <p:extLst>
      <p:ext uri="{BB962C8B-B14F-4D97-AF65-F5344CB8AC3E}">
        <p14:creationId xmlns:p14="http://schemas.microsoft.com/office/powerpoint/2010/main" val="262658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847725" y="1122574"/>
            <a:ext cx="492442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Durch das </a:t>
            </a:r>
            <a:r>
              <a:rPr lang="de-CH" sz="2400" b="1" dirty="0">
                <a:solidFill>
                  <a:srgbClr val="222222"/>
                </a:solidFill>
                <a:latin typeface="Arial" panose="020B0604020202020204" pitchFamily="34" charset="0"/>
              </a:rPr>
              <a:t>«Ermächtigungsgesetz» </a:t>
            </a:r>
            <a:r>
              <a:rPr lang="de-CH" sz="2400" dirty="0">
                <a:solidFill>
                  <a:srgbClr val="222222"/>
                </a:solidFill>
                <a:latin typeface="Arial" panose="020B0604020202020204" pitchFamily="34" charset="0"/>
              </a:rPr>
              <a:t>vom 23. März 1933 erhält die Regierung von Adolf Hitler das Recht, allein Gesetze zu erlassen.</a:t>
            </a:r>
          </a:p>
        </p:txBody>
      </p:sp>
      <p:sp>
        <p:nvSpPr>
          <p:cNvPr id="9" name="Inhaltsplatzhalter 6"/>
          <p:cNvSpPr txBox="1">
            <a:spLocks/>
          </p:cNvSpPr>
          <p:nvPr/>
        </p:nvSpPr>
        <p:spPr>
          <a:xfrm>
            <a:off x="2" y="4362134"/>
            <a:ext cx="57721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Ermächtigungs-</a:t>
            </a:r>
          </a:p>
        </p:txBody>
      </p:sp>
      <p:sp>
        <p:nvSpPr>
          <p:cNvPr id="10" name="Inhaltsplatzhalter 6"/>
          <p:cNvSpPr txBox="1">
            <a:spLocks/>
          </p:cNvSpPr>
          <p:nvPr/>
        </p:nvSpPr>
        <p:spPr>
          <a:xfrm>
            <a:off x="2" y="5504410"/>
            <a:ext cx="34480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Gesetz</a:t>
            </a:r>
            <a:endParaRPr lang="de-CH" altLang="de-DE" sz="6000" dirty="0">
              <a:solidFill>
                <a:schemeClr val="tx1"/>
              </a:solidFill>
              <a:latin typeface="Arial" charset="0"/>
              <a:cs typeface="Arial" charset="0"/>
            </a:endParaRPr>
          </a:p>
        </p:txBody>
      </p:sp>
      <p:sp>
        <p:nvSpPr>
          <p:cNvPr id="14" name="Textfeld 13"/>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7174" name="Picture 6" descr="Bildergebnis für paragraph"/>
          <p:cNvPicPr>
            <a:picLocks noChangeAspect="1" noChangeArrowheads="1"/>
          </p:cNvPicPr>
          <p:nvPr/>
        </p:nvPicPr>
        <p:blipFill rotWithShape="1">
          <a:blip r:embed="rId3">
            <a:extLst>
              <a:ext uri="{28A0092B-C50C-407E-A947-70E740481C1C}">
                <a14:useLocalDpi xmlns:a14="http://schemas.microsoft.com/office/drawing/2010/main" val="0"/>
              </a:ext>
            </a:extLst>
          </a:blip>
          <a:srcRect r="19094"/>
          <a:stretch/>
        </p:blipFill>
        <p:spPr bwMode="auto">
          <a:xfrm>
            <a:off x="4745846" y="136764"/>
            <a:ext cx="7398026"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srcRect t="12652" r="65944" b="27773"/>
          <a:stretch/>
        </p:blipFill>
        <p:spPr>
          <a:xfrm>
            <a:off x="6962731" y="1023897"/>
            <a:ext cx="5076421" cy="4810207"/>
          </a:xfrm>
          <a:prstGeom prst="rect">
            <a:avLst/>
          </a:prstGeom>
        </p:spPr>
      </p:pic>
      <p:sp>
        <p:nvSpPr>
          <p:cNvPr id="13" name="Inhaltsplatzhalter 6"/>
          <p:cNvSpPr txBox="1">
            <a:spLocks/>
          </p:cNvSpPr>
          <p:nvPr/>
        </p:nvSpPr>
        <p:spPr>
          <a:xfrm>
            <a:off x="836379" y="645332"/>
            <a:ext cx="619075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Das Ziel der NSDAP ist es, den Pluralismus in Staat und Gesellschaft aufzuheben.</a:t>
            </a:r>
          </a:p>
        </p:txBody>
      </p:sp>
      <p:sp>
        <p:nvSpPr>
          <p:cNvPr id="12" name="Inhaltsplatzhalter 6"/>
          <p:cNvSpPr txBox="1">
            <a:spLocks/>
          </p:cNvSpPr>
          <p:nvPr/>
        </p:nvSpPr>
        <p:spPr>
          <a:xfrm>
            <a:off x="1" y="5206572"/>
            <a:ext cx="607594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Gleichschaltung</a:t>
            </a:r>
          </a:p>
        </p:txBody>
      </p:sp>
      <p:sp>
        <p:nvSpPr>
          <p:cNvPr id="8" name="Inhaltsplatzhalter 6"/>
          <p:cNvSpPr txBox="1">
            <a:spLocks/>
          </p:cNvSpPr>
          <p:nvPr/>
        </p:nvSpPr>
        <p:spPr>
          <a:xfrm>
            <a:off x="836379" y="1751448"/>
            <a:ext cx="6190751" cy="280384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Dies bedeutet:</a:t>
            </a:r>
          </a:p>
          <a:p>
            <a:pPr>
              <a:buFont typeface="Wingdings" panose="05000000000000000000" pitchFamily="2" charset="2"/>
              <a:buChar char="§"/>
            </a:pPr>
            <a:r>
              <a:rPr lang="de-CH" sz="2400" dirty="0">
                <a:solidFill>
                  <a:srgbClr val="222222"/>
                </a:solidFill>
                <a:latin typeface="Arial" panose="020B0604020202020204" pitchFamily="34" charset="0"/>
              </a:rPr>
              <a:t>Beseitigung der Demokratie zugunsten des «</a:t>
            </a:r>
            <a:r>
              <a:rPr lang="de-CH" sz="2400" b="1" dirty="0">
                <a:solidFill>
                  <a:srgbClr val="222222"/>
                </a:solidFill>
                <a:latin typeface="Arial" panose="020B0604020202020204" pitchFamily="34" charset="0"/>
              </a:rPr>
              <a:t>Führerprinzips</a:t>
            </a:r>
            <a:r>
              <a:rPr lang="de-CH" sz="2400" dirty="0">
                <a:solidFill>
                  <a:srgbClr val="222222"/>
                </a:solidFill>
                <a:latin typeface="Arial" panose="020B0604020202020204" pitchFamily="34" charset="0"/>
              </a:rPr>
              <a:t>»</a:t>
            </a:r>
          </a:p>
          <a:p>
            <a:pPr>
              <a:buFont typeface="Wingdings" panose="05000000000000000000" pitchFamily="2" charset="2"/>
              <a:buChar char="§"/>
            </a:pPr>
            <a:r>
              <a:rPr lang="de-CH" sz="2400" b="1" dirty="0">
                <a:solidFill>
                  <a:srgbClr val="222222"/>
                </a:solidFill>
                <a:latin typeface="Arial" panose="020B0604020202020204" pitchFamily="34" charset="0"/>
              </a:rPr>
              <a:t>Führungswechsel</a:t>
            </a:r>
            <a:r>
              <a:rPr lang="de-CH" sz="2400" dirty="0">
                <a:solidFill>
                  <a:srgbClr val="222222"/>
                </a:solidFill>
                <a:latin typeface="Arial" panose="020B0604020202020204" pitchFamily="34" charset="0"/>
              </a:rPr>
              <a:t> zugunsten von Anhängern des neuen Regimes</a:t>
            </a:r>
          </a:p>
          <a:p>
            <a:pPr>
              <a:buFont typeface="Wingdings" panose="05000000000000000000" pitchFamily="2" charset="2"/>
              <a:buChar char="§"/>
            </a:pPr>
            <a:r>
              <a:rPr lang="de-CH" sz="2400" dirty="0">
                <a:solidFill>
                  <a:srgbClr val="222222"/>
                </a:solidFill>
                <a:latin typeface="Arial" panose="020B0604020202020204" pitchFamily="34" charset="0"/>
              </a:rPr>
              <a:t>Implementierung </a:t>
            </a:r>
            <a:r>
              <a:rPr lang="de-CH" sz="2400" b="1" dirty="0">
                <a:solidFill>
                  <a:srgbClr val="222222"/>
                </a:solidFill>
                <a:latin typeface="Arial" panose="020B0604020202020204" pitchFamily="34" charset="0"/>
              </a:rPr>
              <a:t>antisemitischer Grundsätze</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10866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dergebnis für bücherverbrennung"/>
          <p:cNvPicPr>
            <a:picLocks noChangeAspect="1" noChangeArrowheads="1"/>
          </p:cNvPicPr>
          <p:nvPr/>
        </p:nvPicPr>
        <p:blipFill rotWithShape="1">
          <a:blip r:embed="rId3">
            <a:extLst>
              <a:ext uri="{28A0092B-C50C-407E-A947-70E740481C1C}">
                <a14:useLocalDpi xmlns:a14="http://schemas.microsoft.com/office/drawing/2010/main" val="0"/>
              </a:ext>
            </a:extLst>
          </a:blip>
          <a:srcRect t="25990"/>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6"/>
          <p:cNvSpPr txBox="1">
            <a:spLocks/>
          </p:cNvSpPr>
          <p:nvPr/>
        </p:nvSpPr>
        <p:spPr>
          <a:xfrm>
            <a:off x="793849" y="783556"/>
            <a:ext cx="595782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Am 10. Mai 1933 werden in 22 Städten zehntausende von Büchern </a:t>
            </a:r>
            <a:r>
              <a:rPr lang="de-CH" sz="2400" b="1" dirty="0">
                <a:solidFill>
                  <a:srgbClr val="222222"/>
                </a:solidFill>
                <a:latin typeface="Arial" panose="020B0604020202020204" pitchFamily="34" charset="0"/>
              </a:rPr>
              <a:t>jüdischer</a:t>
            </a:r>
            <a:r>
              <a:rPr lang="de-CH" sz="2400" dirty="0">
                <a:solidFill>
                  <a:srgbClr val="222222"/>
                </a:solidFill>
                <a:latin typeface="Arial" panose="020B0604020202020204" pitchFamily="34" charset="0"/>
              </a:rPr>
              <a:t>, </a:t>
            </a:r>
            <a:r>
              <a:rPr lang="de-CH" sz="2400" b="1" dirty="0">
                <a:solidFill>
                  <a:srgbClr val="222222"/>
                </a:solidFill>
                <a:latin typeface="Arial" panose="020B0604020202020204" pitchFamily="34" charset="0"/>
              </a:rPr>
              <a:t>marxistischer</a:t>
            </a:r>
            <a:r>
              <a:rPr lang="de-CH" sz="2400" dirty="0">
                <a:solidFill>
                  <a:srgbClr val="222222"/>
                </a:solidFill>
                <a:latin typeface="Arial" panose="020B0604020202020204" pitchFamily="34" charset="0"/>
              </a:rPr>
              <a:t> und </a:t>
            </a:r>
            <a:r>
              <a:rPr lang="de-CH" sz="2400" b="1" dirty="0">
                <a:solidFill>
                  <a:srgbClr val="222222"/>
                </a:solidFill>
                <a:latin typeface="Arial" panose="020B0604020202020204" pitchFamily="34" charset="0"/>
              </a:rPr>
              <a:t>pazifistischer</a:t>
            </a:r>
            <a:r>
              <a:rPr lang="de-CH" sz="2400" dirty="0">
                <a:solidFill>
                  <a:srgbClr val="222222"/>
                </a:solidFill>
                <a:latin typeface="Arial" panose="020B0604020202020204" pitchFamily="34" charset="0"/>
              </a:rPr>
              <a:t> Autoren konfisziert und öffentlich verbrannt. </a:t>
            </a:r>
          </a:p>
        </p:txBody>
      </p:sp>
      <p:sp>
        <p:nvSpPr>
          <p:cNvPr id="12" name="Inhaltsplatzhalter 6"/>
          <p:cNvSpPr txBox="1">
            <a:spLocks/>
          </p:cNvSpPr>
          <p:nvPr/>
        </p:nvSpPr>
        <p:spPr>
          <a:xfrm>
            <a:off x="1" y="5206572"/>
            <a:ext cx="828276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Bücherverbrennungen</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8767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ildergebnis für paul von hindenbu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8026" y="-3284"/>
            <a:ext cx="5004608" cy="6861284"/>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6"/>
          <p:cNvSpPr txBox="1">
            <a:spLocks/>
          </p:cNvSpPr>
          <p:nvPr/>
        </p:nvSpPr>
        <p:spPr>
          <a:xfrm>
            <a:off x="889542" y="826030"/>
            <a:ext cx="5309239" cy="259968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Nach dem Tod Hindenburgs 1934 ist Hitler:</a:t>
            </a:r>
          </a:p>
          <a:p>
            <a:pPr>
              <a:buFont typeface="Wingdings" panose="05000000000000000000" pitchFamily="2" charset="2"/>
              <a:buChar char="§"/>
            </a:pPr>
            <a:r>
              <a:rPr lang="de-CH" sz="2400" dirty="0">
                <a:solidFill>
                  <a:srgbClr val="222222"/>
                </a:solidFill>
                <a:latin typeface="Arial" panose="020B0604020202020204" pitchFamily="34" charset="0"/>
              </a:rPr>
              <a:t>Staatsoberhaupt</a:t>
            </a:r>
          </a:p>
          <a:p>
            <a:pPr>
              <a:buFont typeface="Wingdings" panose="05000000000000000000" pitchFamily="2" charset="2"/>
              <a:buChar char="§"/>
            </a:pPr>
            <a:r>
              <a:rPr lang="de-CH" sz="2400" dirty="0">
                <a:solidFill>
                  <a:srgbClr val="222222"/>
                </a:solidFill>
                <a:latin typeface="Arial" panose="020B0604020202020204" pitchFamily="34" charset="0"/>
              </a:rPr>
              <a:t>Regierungschef</a:t>
            </a:r>
          </a:p>
          <a:p>
            <a:pPr>
              <a:buFont typeface="Wingdings" panose="05000000000000000000" pitchFamily="2" charset="2"/>
              <a:buChar char="§"/>
            </a:pPr>
            <a:r>
              <a:rPr lang="de-CH" sz="2400" dirty="0">
                <a:solidFill>
                  <a:srgbClr val="222222"/>
                </a:solidFill>
                <a:latin typeface="Arial" panose="020B0604020202020204" pitchFamily="34" charset="0"/>
              </a:rPr>
              <a:t>Oberbefehlshaber der Wehrmacht</a:t>
            </a:r>
          </a:p>
          <a:p>
            <a:pPr>
              <a:buFont typeface="Wingdings" panose="05000000000000000000" pitchFamily="2" charset="2"/>
              <a:buChar char="§"/>
            </a:pPr>
            <a:r>
              <a:rPr lang="de-CH" sz="2400" dirty="0">
                <a:solidFill>
                  <a:srgbClr val="222222"/>
                </a:solidFill>
                <a:latin typeface="Arial" panose="020B0604020202020204" pitchFamily="34" charset="0"/>
              </a:rPr>
              <a:t>Parteiführer</a:t>
            </a:r>
          </a:p>
        </p:txBody>
      </p:sp>
      <p:sp>
        <p:nvSpPr>
          <p:cNvPr id="12" name="Inhaltsplatzhalter 6"/>
          <p:cNvSpPr txBox="1">
            <a:spLocks/>
          </p:cNvSpPr>
          <p:nvPr/>
        </p:nvSpPr>
        <p:spPr>
          <a:xfrm>
            <a:off x="1" y="5206572"/>
            <a:ext cx="54545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Partei = Staat</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19468" name="Picture 12" descr="Bildergebnis für cro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420" y="2934552"/>
            <a:ext cx="2536618" cy="392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3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4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ildergebnis für allgemeine wehrpflicht 1935"/>
          <p:cNvPicPr>
            <a:picLocks noChangeAspect="1" noChangeArrowheads="1"/>
          </p:cNvPicPr>
          <p:nvPr/>
        </p:nvPicPr>
        <p:blipFill rotWithShape="1">
          <a:blip r:embed="rId3">
            <a:extLst>
              <a:ext uri="{28A0092B-C50C-407E-A947-70E740481C1C}">
                <a14:useLocalDpi xmlns:a14="http://schemas.microsoft.com/office/drawing/2010/main" val="0"/>
              </a:ext>
            </a:extLst>
          </a:blip>
          <a:srcRect l="1955" r="915"/>
          <a:stretch/>
        </p:blipFill>
        <p:spPr bwMode="auto">
          <a:xfrm>
            <a:off x="6896987" y="0"/>
            <a:ext cx="5295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6"/>
          <p:cNvSpPr txBox="1">
            <a:spLocks/>
          </p:cNvSpPr>
          <p:nvPr/>
        </p:nvSpPr>
        <p:spPr>
          <a:xfrm>
            <a:off x="921440" y="559628"/>
            <a:ext cx="530923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Hitler untergräbt kontinuierlich die Auflagen des Versailler Vertrages:</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 y="4362134"/>
            <a:ext cx="641143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Missachtung des</a:t>
            </a:r>
          </a:p>
        </p:txBody>
      </p:sp>
      <p:sp>
        <p:nvSpPr>
          <p:cNvPr id="8" name="Inhaltsplatzhalter 6"/>
          <p:cNvSpPr txBox="1">
            <a:spLocks/>
          </p:cNvSpPr>
          <p:nvPr/>
        </p:nvSpPr>
        <p:spPr>
          <a:xfrm>
            <a:off x="2" y="5504410"/>
            <a:ext cx="678357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Versailler Vertrags</a:t>
            </a:r>
            <a:endParaRPr lang="de-CH" altLang="de-DE" sz="6000" dirty="0">
              <a:solidFill>
                <a:schemeClr val="tx1"/>
              </a:solidFill>
              <a:latin typeface="Arial" charset="0"/>
              <a:cs typeface="Arial" charset="0"/>
            </a:endParaRPr>
          </a:p>
        </p:txBody>
      </p:sp>
      <p:sp>
        <p:nvSpPr>
          <p:cNvPr id="9" name="Inhaltsplatzhalter 6"/>
          <p:cNvSpPr txBox="1">
            <a:spLocks/>
          </p:cNvSpPr>
          <p:nvPr/>
        </p:nvSpPr>
        <p:spPr>
          <a:xfrm>
            <a:off x="921439" y="1542689"/>
            <a:ext cx="5309239" cy="180664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1933: Austritt aus dem Völkerbund</a:t>
            </a:r>
          </a:p>
          <a:p>
            <a:pPr>
              <a:buFont typeface="Wingdings" panose="05000000000000000000" pitchFamily="2" charset="2"/>
              <a:buChar char="§"/>
            </a:pPr>
            <a:r>
              <a:rPr lang="de-CH" sz="2400" dirty="0">
                <a:solidFill>
                  <a:srgbClr val="222222"/>
                </a:solidFill>
                <a:latin typeface="Arial" panose="020B0604020202020204" pitchFamily="34" charset="0"/>
              </a:rPr>
              <a:t>1933: Geheime Aufrüstung</a:t>
            </a:r>
          </a:p>
          <a:p>
            <a:pPr>
              <a:buFont typeface="Wingdings" panose="05000000000000000000" pitchFamily="2" charset="2"/>
              <a:buChar char="§"/>
            </a:pPr>
            <a:r>
              <a:rPr lang="de-CH" sz="2400" dirty="0">
                <a:solidFill>
                  <a:srgbClr val="222222"/>
                </a:solidFill>
                <a:latin typeface="Arial" panose="020B0604020202020204" pitchFamily="34" charset="0"/>
              </a:rPr>
              <a:t>1935: Allgemeine Wehrpflicht</a:t>
            </a:r>
          </a:p>
          <a:p>
            <a:pPr>
              <a:buFont typeface="Wingdings" panose="05000000000000000000" pitchFamily="2" charset="2"/>
              <a:buChar char="§"/>
            </a:pPr>
            <a:r>
              <a:rPr lang="de-CH" sz="2400" dirty="0">
                <a:solidFill>
                  <a:srgbClr val="222222"/>
                </a:solidFill>
                <a:latin typeface="Arial" panose="020B0604020202020204" pitchFamily="34" charset="0"/>
              </a:rPr>
              <a:t>1935: Saarlandabstimmung</a:t>
            </a:r>
          </a:p>
        </p:txBody>
      </p:sp>
    </p:spTree>
    <p:extLst>
      <p:ext uri="{BB962C8B-B14F-4D97-AF65-F5344CB8AC3E}">
        <p14:creationId xmlns:p14="http://schemas.microsoft.com/office/powerpoint/2010/main" val="35715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 y="4362134"/>
            <a:ext cx="626735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Missachtung des</a:t>
            </a:r>
          </a:p>
        </p:txBody>
      </p:sp>
      <p:sp>
        <p:nvSpPr>
          <p:cNvPr id="8" name="Inhaltsplatzhalter 6"/>
          <p:cNvSpPr txBox="1">
            <a:spLocks/>
          </p:cNvSpPr>
          <p:nvPr/>
        </p:nvSpPr>
        <p:spPr>
          <a:xfrm>
            <a:off x="2" y="5504410"/>
            <a:ext cx="678357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Versailler Vertrags</a:t>
            </a:r>
            <a:endParaRPr lang="de-CH" altLang="de-DE" sz="6000" dirty="0">
              <a:solidFill>
                <a:schemeClr val="tx1"/>
              </a:solidFill>
              <a:latin typeface="Arial" charset="0"/>
              <a:cs typeface="Arial" charset="0"/>
            </a:endParaRPr>
          </a:p>
        </p:txBody>
      </p:sp>
      <p:sp>
        <p:nvSpPr>
          <p:cNvPr id="9" name="Inhaltsplatzhalter 6"/>
          <p:cNvSpPr txBox="1">
            <a:spLocks/>
          </p:cNvSpPr>
          <p:nvPr/>
        </p:nvSpPr>
        <p:spPr>
          <a:xfrm>
            <a:off x="581197" y="628288"/>
            <a:ext cx="5298607" cy="259968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1936: Besetzung Rheinland</a:t>
            </a:r>
          </a:p>
          <a:p>
            <a:pPr>
              <a:buFont typeface="Wingdings" panose="05000000000000000000" pitchFamily="2" charset="2"/>
              <a:buChar char="§"/>
            </a:pPr>
            <a:r>
              <a:rPr lang="de-CH" sz="2400" dirty="0">
                <a:solidFill>
                  <a:srgbClr val="222222"/>
                </a:solidFill>
                <a:latin typeface="Arial" panose="020B0604020202020204" pitchFamily="34" charset="0"/>
              </a:rPr>
              <a:t>1936: Achse Rom – Berlin</a:t>
            </a:r>
          </a:p>
          <a:p>
            <a:pPr>
              <a:buFont typeface="Wingdings" panose="05000000000000000000" pitchFamily="2" charset="2"/>
              <a:buChar char="§"/>
            </a:pPr>
            <a:r>
              <a:rPr lang="de-CH" sz="2400" dirty="0">
                <a:solidFill>
                  <a:srgbClr val="222222"/>
                </a:solidFill>
                <a:latin typeface="Arial" panose="020B0604020202020204" pitchFamily="34" charset="0"/>
              </a:rPr>
              <a:t>1936: </a:t>
            </a:r>
            <a:r>
              <a:rPr lang="de-CH" sz="2400" dirty="0" err="1">
                <a:solidFill>
                  <a:srgbClr val="222222"/>
                </a:solidFill>
                <a:latin typeface="Arial" panose="020B0604020202020204" pitchFamily="34" charset="0"/>
              </a:rPr>
              <a:t>Antikomintern</a:t>
            </a:r>
            <a:r>
              <a:rPr lang="de-CH" sz="2400" dirty="0">
                <a:solidFill>
                  <a:srgbClr val="222222"/>
                </a:solidFill>
                <a:latin typeface="Arial" panose="020B0604020202020204" pitchFamily="34" charset="0"/>
              </a:rPr>
              <a:t>-Pakt mit Japan</a:t>
            </a:r>
          </a:p>
          <a:p>
            <a:pPr>
              <a:buFont typeface="Wingdings" panose="05000000000000000000" pitchFamily="2" charset="2"/>
              <a:buChar char="§"/>
            </a:pPr>
            <a:r>
              <a:rPr lang="de-CH" sz="2400" dirty="0">
                <a:solidFill>
                  <a:srgbClr val="222222"/>
                </a:solidFill>
                <a:latin typeface="Arial" panose="020B0604020202020204" pitchFamily="34" charset="0"/>
              </a:rPr>
              <a:t>1938: «Vereinigung» mit Österreich</a:t>
            </a:r>
          </a:p>
          <a:p>
            <a:pPr>
              <a:buFont typeface="Wingdings" panose="05000000000000000000" pitchFamily="2" charset="2"/>
              <a:buChar char="§"/>
            </a:pPr>
            <a:r>
              <a:rPr lang="de-CH" sz="2400" dirty="0">
                <a:solidFill>
                  <a:srgbClr val="222222"/>
                </a:solidFill>
                <a:latin typeface="Arial" panose="020B0604020202020204" pitchFamily="34" charset="0"/>
              </a:rPr>
              <a:t>1938: Münchner Abkommen (Sudetenland)</a:t>
            </a:r>
          </a:p>
        </p:txBody>
      </p:sp>
      <p:pic>
        <p:nvPicPr>
          <p:cNvPr id="21506" name="Picture 2" descr="Bildergebnis für munich agre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355" y="1446028"/>
            <a:ext cx="5924645" cy="405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3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mussol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0"/>
            <a:ext cx="4625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p:cNvSpPr txBox="1">
            <a:spLocks/>
          </p:cNvSpPr>
          <p:nvPr/>
        </p:nvSpPr>
        <p:spPr>
          <a:xfrm>
            <a:off x="876300" y="425523"/>
            <a:ext cx="577215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Mussolini errichtet einen </a:t>
            </a:r>
            <a:r>
              <a:rPr lang="de-DE" sz="2400" b="1" dirty="0">
                <a:solidFill>
                  <a:schemeClr val="tx1"/>
                </a:solidFill>
                <a:latin typeface="Arial" charset="0"/>
                <a:ea typeface="Arial" charset="0"/>
                <a:cs typeface="Arial" charset="0"/>
              </a:rPr>
              <a:t>Einparteienstaat</a:t>
            </a:r>
            <a:r>
              <a:rPr lang="de-DE" sz="2400" dirty="0">
                <a:solidFill>
                  <a:schemeClr val="tx1"/>
                </a:solidFill>
                <a:latin typeface="Arial" charset="0"/>
                <a:ea typeface="Arial" charset="0"/>
                <a:cs typeface="Arial" charset="0"/>
              </a:rPr>
              <a:t>, schafft die Demokratie ab und herrscht wie ein </a:t>
            </a:r>
            <a:r>
              <a:rPr lang="de-DE" sz="2400" b="1" dirty="0">
                <a:solidFill>
                  <a:schemeClr val="tx1"/>
                </a:solidFill>
                <a:latin typeface="Arial" charset="0"/>
                <a:ea typeface="Arial" charset="0"/>
                <a:cs typeface="Arial" charset="0"/>
              </a:rPr>
              <a:t>Diktator</a:t>
            </a:r>
            <a:r>
              <a:rPr lang="de-DE" sz="2400" dirty="0">
                <a:solidFill>
                  <a:schemeClr val="tx1"/>
                </a:solidFill>
                <a:latin typeface="Arial" charset="0"/>
                <a:ea typeface="Arial" charset="0"/>
                <a:cs typeface="Arial" charset="0"/>
              </a:rPr>
              <a:t>.</a:t>
            </a:r>
          </a:p>
        </p:txBody>
      </p:sp>
      <p:sp>
        <p:nvSpPr>
          <p:cNvPr id="9" name="Inhaltsplatzhalter 6"/>
          <p:cNvSpPr txBox="1">
            <a:spLocks/>
          </p:cNvSpPr>
          <p:nvPr/>
        </p:nvSpPr>
        <p:spPr>
          <a:xfrm>
            <a:off x="1" y="4362134"/>
            <a:ext cx="29718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Benito </a:t>
            </a:r>
            <a:endParaRPr lang="de-DE" sz="6000" dirty="0">
              <a:solidFill>
                <a:schemeClr val="tx1"/>
              </a:solidFill>
              <a:latin typeface="Arial" charset="0"/>
              <a:ea typeface="Arial" charset="0"/>
              <a:cs typeface="Arial" charset="0"/>
            </a:endParaRPr>
          </a:p>
        </p:txBody>
      </p:sp>
      <p:sp>
        <p:nvSpPr>
          <p:cNvPr id="10" name="Inhaltsplatzhalter 6"/>
          <p:cNvSpPr txBox="1">
            <a:spLocks/>
          </p:cNvSpPr>
          <p:nvPr/>
        </p:nvSpPr>
        <p:spPr>
          <a:xfrm>
            <a:off x="0" y="5504410"/>
            <a:ext cx="39243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Mussolini</a:t>
            </a:r>
            <a:endParaRPr lang="de-CH" altLang="de-DE" sz="6000" dirty="0">
              <a:solidFill>
                <a:schemeClr val="tx1"/>
              </a:solidFill>
              <a:latin typeface="Arial" charset="0"/>
              <a:cs typeface="Arial" charset="0"/>
            </a:endParaRPr>
          </a:p>
        </p:txBody>
      </p:sp>
      <p:sp>
        <p:nvSpPr>
          <p:cNvPr id="11" name="Inhaltsplatzhalter 6"/>
          <p:cNvSpPr txBox="1">
            <a:spLocks/>
          </p:cNvSpPr>
          <p:nvPr/>
        </p:nvSpPr>
        <p:spPr>
          <a:xfrm>
            <a:off x="876300" y="1681252"/>
            <a:ext cx="577215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Jede Opposition oder andere Meinung wird unterdrückt und bestraft.</a:t>
            </a:r>
          </a:p>
        </p:txBody>
      </p:sp>
      <p:sp>
        <p:nvSpPr>
          <p:cNvPr id="12" name="Inhaltsplatzhalter 6"/>
          <p:cNvSpPr txBox="1">
            <a:spLocks/>
          </p:cNvSpPr>
          <p:nvPr/>
        </p:nvSpPr>
        <p:spPr>
          <a:xfrm>
            <a:off x="876300" y="2604582"/>
            <a:ext cx="577215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Viele Italiener sehnen sich nach einer starken </a:t>
            </a:r>
            <a:r>
              <a:rPr lang="de-DE" sz="2400" b="1" dirty="0">
                <a:solidFill>
                  <a:schemeClr val="tx1"/>
                </a:solidFill>
                <a:latin typeface="Arial" charset="0"/>
                <a:ea typeface="Arial" charset="0"/>
                <a:cs typeface="Arial" charset="0"/>
              </a:rPr>
              <a:t>Führung</a:t>
            </a:r>
            <a:r>
              <a:rPr lang="de-DE" sz="2400" dirty="0">
                <a:solidFill>
                  <a:schemeClr val="tx1"/>
                </a:solidFill>
                <a:latin typeface="Arial" charset="0"/>
                <a:ea typeface="Arial" charset="0"/>
                <a:cs typeface="Arial" charset="0"/>
              </a:rPr>
              <a:t> und sind deshalb begeistert von ihrem </a:t>
            </a:r>
            <a:r>
              <a:rPr lang="de-CH" altLang="de-DE" sz="2400" b="1" dirty="0">
                <a:solidFill>
                  <a:schemeClr val="tx1"/>
                </a:solidFill>
                <a:latin typeface="Arial" charset="0"/>
                <a:cs typeface="Arial" charset="0"/>
              </a:rPr>
              <a:t>«Duce»</a:t>
            </a:r>
            <a:r>
              <a:rPr lang="de-CH" altLang="de-DE" sz="2400" dirty="0">
                <a:solidFill>
                  <a:schemeClr val="tx1"/>
                </a:solidFill>
                <a:latin typeface="Arial" charset="0"/>
                <a:cs typeface="Arial" charset="0"/>
              </a:rPr>
              <a: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63633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ildergebnis für einmarsch polen"/>
          <p:cNvPicPr>
            <a:picLocks noChangeAspect="1" noChangeArrowheads="1"/>
          </p:cNvPicPr>
          <p:nvPr/>
        </p:nvPicPr>
        <p:blipFill rotWithShape="1">
          <a:blip r:embed="rId3">
            <a:extLst>
              <a:ext uri="{28A0092B-C50C-407E-A947-70E740481C1C}">
                <a14:useLocalDpi xmlns:a14="http://schemas.microsoft.com/office/drawing/2010/main" val="0"/>
              </a:ext>
            </a:extLst>
          </a:blip>
          <a:srcRect t="18359"/>
          <a:stretch/>
        </p:blipFill>
        <p:spPr bwMode="auto">
          <a:xfrm>
            <a:off x="-74428" y="-1"/>
            <a:ext cx="12266429" cy="6896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 y="4362134"/>
            <a:ext cx="626735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Missachtung des</a:t>
            </a:r>
          </a:p>
        </p:txBody>
      </p:sp>
      <p:sp>
        <p:nvSpPr>
          <p:cNvPr id="8" name="Inhaltsplatzhalter 6"/>
          <p:cNvSpPr txBox="1">
            <a:spLocks/>
          </p:cNvSpPr>
          <p:nvPr/>
        </p:nvSpPr>
        <p:spPr>
          <a:xfrm>
            <a:off x="2" y="5504410"/>
            <a:ext cx="678357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Versailler Vertrags</a:t>
            </a:r>
            <a:endParaRPr lang="de-CH" altLang="de-DE" sz="6000" dirty="0">
              <a:solidFill>
                <a:schemeClr val="tx1"/>
              </a:solidFill>
              <a:latin typeface="Arial" charset="0"/>
              <a:cs typeface="Arial" charset="0"/>
            </a:endParaRPr>
          </a:p>
        </p:txBody>
      </p:sp>
      <p:sp>
        <p:nvSpPr>
          <p:cNvPr id="9" name="Inhaltsplatzhalter 6"/>
          <p:cNvSpPr txBox="1">
            <a:spLocks/>
          </p:cNvSpPr>
          <p:nvPr/>
        </p:nvSpPr>
        <p:spPr>
          <a:xfrm>
            <a:off x="6932428" y="502659"/>
            <a:ext cx="4717362" cy="201080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1939: Besetzung Böhmen, Mähren und Tschechoslowakei</a:t>
            </a:r>
          </a:p>
          <a:p>
            <a:pPr>
              <a:buFont typeface="Wingdings" panose="05000000000000000000" pitchFamily="2" charset="2"/>
              <a:buChar char="§"/>
            </a:pPr>
            <a:r>
              <a:rPr lang="de-CH" sz="2400" dirty="0">
                <a:solidFill>
                  <a:srgbClr val="222222"/>
                </a:solidFill>
                <a:latin typeface="Arial" panose="020B0604020202020204" pitchFamily="34" charset="0"/>
              </a:rPr>
              <a:t>1939: Nichtangriffspakt mit Russland</a:t>
            </a:r>
          </a:p>
          <a:p>
            <a:pPr>
              <a:buFont typeface="Wingdings" panose="05000000000000000000" pitchFamily="2" charset="2"/>
              <a:buChar char="§"/>
            </a:pPr>
            <a:r>
              <a:rPr lang="de-CH" sz="2400" dirty="0">
                <a:solidFill>
                  <a:srgbClr val="222222"/>
                </a:solidFill>
                <a:latin typeface="Arial" panose="020B0604020202020204" pitchFamily="34" charset="0"/>
              </a:rPr>
              <a:t>1939: Einmarsch in Polen</a:t>
            </a:r>
          </a:p>
        </p:txBody>
      </p:sp>
      <p:sp>
        <p:nvSpPr>
          <p:cNvPr id="10" name="Inhaltsplatzhalter 6"/>
          <p:cNvSpPr txBox="1">
            <a:spLocks/>
          </p:cNvSpPr>
          <p:nvPr/>
        </p:nvSpPr>
        <p:spPr>
          <a:xfrm>
            <a:off x="7675384" y="3779228"/>
            <a:ext cx="3231449" cy="48013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b="1" dirty="0">
                <a:solidFill>
                  <a:srgbClr val="222222"/>
                </a:solidFill>
                <a:latin typeface="Arial" panose="020B0604020202020204" pitchFamily="34" charset="0"/>
              </a:rPr>
              <a:t>Zweiter Weltkrieg</a:t>
            </a:r>
          </a:p>
        </p:txBody>
      </p:sp>
      <p:sp>
        <p:nvSpPr>
          <p:cNvPr id="2" name="Pfeil: nach unten 1"/>
          <p:cNvSpPr/>
          <p:nvPr/>
        </p:nvSpPr>
        <p:spPr>
          <a:xfrm>
            <a:off x="8986618" y="2761840"/>
            <a:ext cx="608982" cy="66551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752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ildergebnis für appeasement"/>
          <p:cNvPicPr>
            <a:picLocks noChangeAspect="1" noChangeArrowheads="1"/>
          </p:cNvPicPr>
          <p:nvPr/>
        </p:nvPicPr>
        <p:blipFill rotWithShape="1">
          <a:blip r:embed="rId3">
            <a:extLst>
              <a:ext uri="{28A0092B-C50C-407E-A947-70E740481C1C}">
                <a14:useLocalDpi xmlns:a14="http://schemas.microsoft.com/office/drawing/2010/main" val="0"/>
              </a:ext>
            </a:extLst>
          </a:blip>
          <a:srcRect t="1550" r="4633"/>
          <a:stretch/>
        </p:blipFill>
        <p:spPr bwMode="auto">
          <a:xfrm>
            <a:off x="7602280" y="-1"/>
            <a:ext cx="4605526" cy="68645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2" y="4362134"/>
            <a:ext cx="5295012"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Beschwichtig-</a:t>
            </a:r>
          </a:p>
        </p:txBody>
      </p:sp>
      <p:sp>
        <p:nvSpPr>
          <p:cNvPr id="8" name="Inhaltsplatzhalter 6"/>
          <p:cNvSpPr txBox="1">
            <a:spLocks/>
          </p:cNvSpPr>
          <p:nvPr/>
        </p:nvSpPr>
        <p:spPr>
          <a:xfrm>
            <a:off x="1" y="5504410"/>
            <a:ext cx="429555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DE" sz="6000" dirty="0" err="1">
                <a:solidFill>
                  <a:schemeClr val="tx1"/>
                </a:solidFill>
                <a:latin typeface="Arial" charset="0"/>
                <a:ea typeface="Arial" charset="0"/>
                <a:cs typeface="Arial" charset="0"/>
              </a:rPr>
              <a:t>ungs</a:t>
            </a:r>
            <a:r>
              <a:rPr lang="de-CH" sz="6000" dirty="0" err="1">
                <a:solidFill>
                  <a:schemeClr val="tx1"/>
                </a:solidFill>
                <a:latin typeface="Arial" charset="0"/>
                <a:ea typeface="Arial" charset="0"/>
                <a:cs typeface="Arial" charset="0"/>
              </a:rPr>
              <a:t>politik</a:t>
            </a:r>
            <a:endParaRPr lang="de-CH" altLang="de-DE" sz="6000" dirty="0">
              <a:solidFill>
                <a:schemeClr val="tx1"/>
              </a:solidFill>
              <a:latin typeface="Arial" charset="0"/>
              <a:cs typeface="Arial" charset="0"/>
            </a:endParaRPr>
          </a:p>
        </p:txBody>
      </p:sp>
      <p:sp>
        <p:nvSpPr>
          <p:cNvPr id="9" name="Inhaltsplatzhalter 6"/>
          <p:cNvSpPr txBox="1">
            <a:spLocks/>
          </p:cNvSpPr>
          <p:nvPr/>
        </p:nvSpPr>
        <p:spPr>
          <a:xfrm>
            <a:off x="1327323" y="468387"/>
            <a:ext cx="5146158"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Warum lassen die anderen Nationen Hitler so lange gewähren?</a:t>
            </a:r>
          </a:p>
        </p:txBody>
      </p:sp>
      <p:sp>
        <p:nvSpPr>
          <p:cNvPr id="12" name="Inhaltsplatzhalter 6"/>
          <p:cNvSpPr txBox="1">
            <a:spLocks/>
          </p:cNvSpPr>
          <p:nvPr/>
        </p:nvSpPr>
        <p:spPr>
          <a:xfrm>
            <a:off x="1327323" y="1444463"/>
            <a:ext cx="5146158" cy="213904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Wirtschaftliche Gründe</a:t>
            </a:r>
          </a:p>
          <a:p>
            <a:pPr>
              <a:buFont typeface="Wingdings" panose="05000000000000000000" pitchFamily="2" charset="2"/>
              <a:buChar char="§"/>
            </a:pPr>
            <a:r>
              <a:rPr lang="de-CH" sz="2400" dirty="0">
                <a:solidFill>
                  <a:srgbClr val="222222"/>
                </a:solidFill>
                <a:latin typeface="Arial" panose="020B0604020202020204" pitchFamily="34" charset="0"/>
              </a:rPr>
              <a:t>Ungenügende Rüstung</a:t>
            </a:r>
          </a:p>
          <a:p>
            <a:pPr>
              <a:buFont typeface="Wingdings" panose="05000000000000000000" pitchFamily="2" charset="2"/>
              <a:buChar char="§"/>
            </a:pPr>
            <a:r>
              <a:rPr lang="de-CH" sz="2400" dirty="0">
                <a:solidFill>
                  <a:srgbClr val="222222"/>
                </a:solidFill>
                <a:latin typeface="Arial" panose="020B0604020202020204" pitchFamily="34" charset="0"/>
              </a:rPr>
              <a:t>Unterschätzung der Gefahr des Nationalsozialismus</a:t>
            </a:r>
          </a:p>
          <a:p>
            <a:pPr>
              <a:buFont typeface="Wingdings" panose="05000000000000000000" pitchFamily="2" charset="2"/>
              <a:buChar char="§"/>
            </a:pPr>
            <a:r>
              <a:rPr lang="de-CH" sz="2400" dirty="0">
                <a:solidFill>
                  <a:srgbClr val="222222"/>
                </a:solidFill>
                <a:latin typeface="Arial" panose="020B0604020202020204" pitchFamily="34" charset="0"/>
              </a:rPr>
              <a:t>Wunsch nach Frieden</a:t>
            </a:r>
          </a:p>
        </p:txBody>
      </p:sp>
      <p:sp>
        <p:nvSpPr>
          <p:cNvPr id="13" name="Inhaltsplatzhalter 6"/>
          <p:cNvSpPr txBox="1">
            <a:spLocks/>
          </p:cNvSpPr>
          <p:nvPr/>
        </p:nvSpPr>
        <p:spPr>
          <a:xfrm>
            <a:off x="7742300" y="5670610"/>
            <a:ext cx="2645710"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Chamberlain (GB) und Hitler (1938)</a:t>
            </a:r>
          </a:p>
        </p:txBody>
      </p:sp>
    </p:spTree>
    <p:extLst>
      <p:ext uri="{BB962C8B-B14F-4D97-AF65-F5344CB8AC3E}">
        <p14:creationId xmlns:p14="http://schemas.microsoft.com/office/powerpoint/2010/main" val="392685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908568" y="994248"/>
            <a:ext cx="4589864"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Nach der Machtergreifung Hitlers wird die </a:t>
            </a:r>
            <a:r>
              <a:rPr lang="de-CH" sz="2400" b="1" dirty="0">
                <a:solidFill>
                  <a:srgbClr val="222222"/>
                </a:solidFill>
                <a:latin typeface="Arial" panose="020B0604020202020204" pitchFamily="34" charset="0"/>
              </a:rPr>
              <a:t>Diskriminierung der Juden</a:t>
            </a:r>
            <a:r>
              <a:rPr lang="de-CH" sz="2400" dirty="0">
                <a:solidFill>
                  <a:srgbClr val="222222"/>
                </a:solidFill>
                <a:latin typeface="Arial" panose="020B0604020202020204" pitchFamily="34" charset="0"/>
              </a:rPr>
              <a:t> systematisch betrieben und zusehends verschärft.</a:t>
            </a:r>
          </a:p>
        </p:txBody>
      </p:sp>
      <p:sp>
        <p:nvSpPr>
          <p:cNvPr id="12" name="Inhaltsplatzhalter 6"/>
          <p:cNvSpPr txBox="1">
            <a:spLocks/>
          </p:cNvSpPr>
          <p:nvPr/>
        </p:nvSpPr>
        <p:spPr>
          <a:xfrm>
            <a:off x="1" y="5206572"/>
            <a:ext cx="549843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Judengesetze</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pic>
        <p:nvPicPr>
          <p:cNvPr id="9218" name="Picture 2" descr="Bildergebnis für judenste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243" y="184666"/>
            <a:ext cx="5620666" cy="648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4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Bildergebnis für judenboykott"/>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rcRect l="22113" r="22744"/>
          <a:stretch/>
        </p:blipFill>
        <p:spPr bwMode="auto">
          <a:xfrm>
            <a:off x="6464968" y="0"/>
            <a:ext cx="5727032" cy="6854716"/>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6"/>
          <p:cNvSpPr txBox="1">
            <a:spLocks/>
          </p:cNvSpPr>
          <p:nvPr/>
        </p:nvSpPr>
        <p:spPr>
          <a:xfrm>
            <a:off x="908568" y="861901"/>
            <a:ext cx="4589864" cy="280384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1933: Entlassung der jüdischen Staatsangestellten</a:t>
            </a:r>
          </a:p>
          <a:p>
            <a:pPr>
              <a:buFont typeface="Wingdings" panose="05000000000000000000" pitchFamily="2" charset="2"/>
              <a:buChar char="§"/>
            </a:pPr>
            <a:r>
              <a:rPr lang="de-CH" sz="2400" dirty="0">
                <a:solidFill>
                  <a:srgbClr val="222222"/>
                </a:solidFill>
                <a:latin typeface="Arial" panose="020B0604020202020204" pitchFamily="34" charset="0"/>
              </a:rPr>
              <a:t>1933: Ausschluss aus den Medien</a:t>
            </a:r>
          </a:p>
          <a:p>
            <a:pPr>
              <a:buFont typeface="Wingdings" panose="05000000000000000000" pitchFamily="2" charset="2"/>
              <a:buChar char="§"/>
            </a:pPr>
            <a:r>
              <a:rPr lang="de-CH" sz="2400" dirty="0">
                <a:solidFill>
                  <a:srgbClr val="222222"/>
                </a:solidFill>
                <a:latin typeface="Arial" panose="020B0604020202020204" pitchFamily="34" charset="0"/>
              </a:rPr>
              <a:t>1934: Keine Uni-Examen</a:t>
            </a:r>
          </a:p>
          <a:p>
            <a:pPr>
              <a:buFont typeface="Wingdings" panose="05000000000000000000" pitchFamily="2" charset="2"/>
              <a:buChar char="§"/>
            </a:pPr>
            <a:r>
              <a:rPr lang="de-CH" sz="2400" dirty="0">
                <a:solidFill>
                  <a:srgbClr val="222222"/>
                </a:solidFill>
                <a:latin typeface="Arial" panose="020B0604020202020204" pitchFamily="34" charset="0"/>
              </a:rPr>
              <a:t>1935: Ausschluss aus der Armee</a:t>
            </a:r>
          </a:p>
        </p:txBody>
      </p:sp>
      <p:sp>
        <p:nvSpPr>
          <p:cNvPr id="12" name="Inhaltsplatzhalter 6"/>
          <p:cNvSpPr txBox="1">
            <a:spLocks/>
          </p:cNvSpPr>
          <p:nvPr/>
        </p:nvSpPr>
        <p:spPr>
          <a:xfrm>
            <a:off x="1" y="5206572"/>
            <a:ext cx="549843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Judengesetze</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39569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709491" y="1040977"/>
            <a:ext cx="4240948" cy="155016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Einschränkung der staatsbürgerlichen Rechte</a:t>
            </a:r>
          </a:p>
          <a:p>
            <a:pPr>
              <a:buFont typeface="Wingdings" panose="05000000000000000000" pitchFamily="2" charset="2"/>
              <a:buChar char="§"/>
            </a:pPr>
            <a:r>
              <a:rPr lang="de-CH" sz="2400" dirty="0">
                <a:solidFill>
                  <a:srgbClr val="222222"/>
                </a:solidFill>
                <a:latin typeface="Arial" panose="020B0604020202020204" pitchFamily="34" charset="0"/>
              </a:rPr>
              <a:t>Verbot von «Rassen-Mischehen»</a:t>
            </a:r>
          </a:p>
        </p:txBody>
      </p:sp>
      <p:sp>
        <p:nvSpPr>
          <p:cNvPr id="6" name="Inhaltsplatzhalter 6"/>
          <p:cNvSpPr txBox="1">
            <a:spLocks/>
          </p:cNvSpPr>
          <p:nvPr/>
        </p:nvSpPr>
        <p:spPr>
          <a:xfrm>
            <a:off x="2" y="4362134"/>
            <a:ext cx="457199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Nürnberger</a:t>
            </a:r>
          </a:p>
        </p:txBody>
      </p:sp>
      <p:sp>
        <p:nvSpPr>
          <p:cNvPr id="7" name="Inhaltsplatzhalter 6"/>
          <p:cNvSpPr txBox="1">
            <a:spLocks/>
          </p:cNvSpPr>
          <p:nvPr/>
        </p:nvSpPr>
        <p:spPr>
          <a:xfrm>
            <a:off x="2" y="5504410"/>
            <a:ext cx="344804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Gesetze</a:t>
            </a:r>
            <a:endParaRPr lang="de-CH" altLang="de-DE" sz="6000" dirty="0">
              <a:solidFill>
                <a:schemeClr val="tx1"/>
              </a:solidFill>
              <a:latin typeface="Arial" charset="0"/>
              <a:cs typeface="Arial" charset="0"/>
            </a:endParaRPr>
          </a:p>
        </p:txBody>
      </p:sp>
      <p:pic>
        <p:nvPicPr>
          <p:cNvPr id="11268" name="Picture 4" descr="Bildergebnis für nürnberger gesetze"/>
          <p:cNvPicPr>
            <a:picLocks noChangeAspect="1" noChangeArrowheads="1"/>
          </p:cNvPicPr>
          <p:nvPr/>
        </p:nvPicPr>
        <p:blipFill rotWithShape="1">
          <a:blip r:embed="rId3">
            <a:extLst>
              <a:ext uri="{28A0092B-C50C-407E-A947-70E740481C1C}">
                <a14:useLocalDpi xmlns:a14="http://schemas.microsoft.com/office/drawing/2010/main" val="0"/>
              </a:ext>
            </a:extLst>
          </a:blip>
          <a:srcRect l="14341" t="6991"/>
          <a:stretch/>
        </p:blipFill>
        <p:spPr bwMode="auto">
          <a:xfrm>
            <a:off x="5328877" y="573144"/>
            <a:ext cx="6592561" cy="49391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16564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ildergebnis für nürnberger geset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0"/>
            <a:ext cx="9783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rot="16200000">
            <a:off x="10882796" y="55773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803271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1479604" y="1071432"/>
            <a:ext cx="9232793" cy="471513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sz="2400" dirty="0">
                <a:solidFill>
                  <a:srgbClr val="222222"/>
                </a:solidFill>
                <a:latin typeface="Arial" panose="020B0604020202020204" pitchFamily="34" charset="0"/>
              </a:rPr>
              <a:t>«Durchdrungen von der Erkenntnis, dass die Reinheit des deutschen Blutes die Voraussetzung für den Fortbestand des deutschen Volkes ist, und beseelt von dem unbeugsamen Willen, die deutsche Nation für alle Zukunft zu sichern, hat der Reichstag einstimmig das folgende Gesetz beschlossen:</a:t>
            </a:r>
          </a:p>
          <a:p>
            <a:pPr marL="0" indent="0" algn="ctr">
              <a:buNone/>
            </a:pPr>
            <a:r>
              <a:rPr lang="de-CH" sz="2400" dirty="0">
                <a:solidFill>
                  <a:srgbClr val="222222"/>
                </a:solidFill>
                <a:latin typeface="Arial" panose="020B0604020202020204" pitchFamily="34" charset="0"/>
              </a:rPr>
              <a:t>§1 Eheschliessungen zwischen Juden und Staatsangehörigen deutschen oder artverwandten Blutes sind verboten. Trotzdem geschlossene Ehen sind nichtig, auch wenn sie zur Umgehung dieses Gesetzes im Ausland geschlossen sind.</a:t>
            </a:r>
          </a:p>
          <a:p>
            <a:pPr marL="0" indent="0" algn="ctr">
              <a:buNone/>
            </a:pPr>
            <a:r>
              <a:rPr lang="de-CH" sz="2400" dirty="0">
                <a:solidFill>
                  <a:srgbClr val="222222"/>
                </a:solidFill>
                <a:latin typeface="Arial" panose="020B0604020202020204" pitchFamily="34" charset="0"/>
              </a:rPr>
              <a:t>§2 Ausserehelicher Verkehr zwischen Juden und Staatsangehörigen deutschen oder artverwandten Blutes ist verboten.»</a:t>
            </a:r>
          </a:p>
          <a:p>
            <a:pPr marL="0" indent="0" algn="ctr">
              <a:buNone/>
            </a:pPr>
            <a:r>
              <a:rPr lang="de-CH" sz="1800" dirty="0">
                <a:solidFill>
                  <a:srgbClr val="222222"/>
                </a:solidFill>
                <a:latin typeface="Arial" panose="020B0604020202020204" pitchFamily="34" charset="0"/>
              </a:rPr>
              <a:t>Gesetz zum Schutz des deutschen Blutes und der deutschen Ehre, 15. September 1935</a:t>
            </a:r>
          </a:p>
        </p:txBody>
      </p:sp>
      <p:sp>
        <p:nvSpPr>
          <p:cNvPr id="10" name="Textfeld 9"/>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3256964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ldergebnis für pass ju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117" y="-3285"/>
            <a:ext cx="4642884" cy="6904393"/>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6"/>
          <p:cNvSpPr txBox="1">
            <a:spLocks/>
          </p:cNvSpPr>
          <p:nvPr/>
        </p:nvSpPr>
        <p:spPr>
          <a:xfrm>
            <a:off x="1281225" y="898968"/>
            <a:ext cx="5162623" cy="267560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CH" sz="2400" dirty="0">
                <a:solidFill>
                  <a:srgbClr val="222222"/>
                </a:solidFill>
                <a:latin typeface="Arial" panose="020B0604020202020204" pitchFamily="34" charset="0"/>
              </a:rPr>
              <a:t>Juden erhalten in ihrem Pass den Stempelaufdruck «J»</a:t>
            </a:r>
          </a:p>
          <a:p>
            <a:pPr>
              <a:buFont typeface="Wingdings" panose="05000000000000000000" pitchFamily="2" charset="2"/>
              <a:buChar char="§"/>
            </a:pPr>
            <a:r>
              <a:rPr lang="de-CH" sz="2400" dirty="0">
                <a:solidFill>
                  <a:srgbClr val="222222"/>
                </a:solidFill>
                <a:latin typeface="Arial" panose="020B0604020202020204" pitchFamily="34" charset="0"/>
              </a:rPr>
              <a:t>Juden dürfen nur jüdische Schulen besuchen</a:t>
            </a:r>
          </a:p>
          <a:p>
            <a:pPr>
              <a:buFont typeface="Wingdings" panose="05000000000000000000" pitchFamily="2" charset="2"/>
              <a:buChar char="§"/>
            </a:pPr>
            <a:r>
              <a:rPr lang="de-CH" sz="2400" dirty="0">
                <a:solidFill>
                  <a:srgbClr val="222222"/>
                </a:solidFill>
                <a:latin typeface="Arial" panose="020B0604020202020204" pitchFamily="34" charset="0"/>
              </a:rPr>
              <a:t>Jüdische Ärzte / Rechtsanwälte dürfen nur noch jüdische Klienten annehmen </a:t>
            </a:r>
          </a:p>
        </p:txBody>
      </p:sp>
      <p:sp>
        <p:nvSpPr>
          <p:cNvPr id="12" name="Inhaltsplatzhalter 6"/>
          <p:cNvSpPr txBox="1">
            <a:spLocks/>
          </p:cNvSpPr>
          <p:nvPr/>
        </p:nvSpPr>
        <p:spPr>
          <a:xfrm>
            <a:off x="2" y="5206572"/>
            <a:ext cx="256244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1938</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11099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770863" y="597517"/>
            <a:ext cx="4435342"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In der Nacht vom 9. auf den 10. November gibt es einen staatlich organisierten </a:t>
            </a:r>
            <a:r>
              <a:rPr lang="de-CH" sz="2400" b="1" dirty="0" err="1">
                <a:solidFill>
                  <a:srgbClr val="222222"/>
                </a:solidFill>
                <a:latin typeface="Arial" panose="020B0604020202020204" pitchFamily="34" charset="0"/>
              </a:rPr>
              <a:t>Progrom</a:t>
            </a:r>
            <a:r>
              <a:rPr lang="de-CH" sz="2400" dirty="0">
                <a:solidFill>
                  <a:srgbClr val="222222"/>
                </a:solidFill>
                <a:latin typeface="Arial" panose="020B0604020202020204" pitchFamily="34" charset="0"/>
              </a:rPr>
              <a:t> (Ausschreitungen) gegen die Juden.</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6" name="Inhaltsplatzhalter 6"/>
          <p:cNvSpPr txBox="1">
            <a:spLocks/>
          </p:cNvSpPr>
          <p:nvPr/>
        </p:nvSpPr>
        <p:spPr>
          <a:xfrm>
            <a:off x="0" y="4362134"/>
            <a:ext cx="571656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rgbClr val="222222"/>
                </a:solidFill>
                <a:latin typeface="Arial" panose="020B0604020202020204" pitchFamily="34" charset="0"/>
              </a:rPr>
              <a:t>«Reichskristall-</a:t>
            </a:r>
            <a:endParaRPr lang="de-CH" sz="6000" dirty="0">
              <a:solidFill>
                <a:schemeClr val="tx1"/>
              </a:solidFill>
              <a:latin typeface="Arial" charset="0"/>
              <a:ea typeface="Arial" charset="0"/>
              <a:cs typeface="Arial" charset="0"/>
            </a:endParaRPr>
          </a:p>
        </p:txBody>
      </p:sp>
      <p:sp>
        <p:nvSpPr>
          <p:cNvPr id="7" name="Inhaltsplatzhalter 6"/>
          <p:cNvSpPr txBox="1">
            <a:spLocks/>
          </p:cNvSpPr>
          <p:nvPr/>
        </p:nvSpPr>
        <p:spPr>
          <a:xfrm>
            <a:off x="1" y="5504410"/>
            <a:ext cx="48909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nacht</a:t>
            </a:r>
            <a:r>
              <a:rPr lang="de-CH" sz="6000" dirty="0">
                <a:solidFill>
                  <a:srgbClr val="222222"/>
                </a:solidFill>
                <a:latin typeface="Arial" panose="020B0604020202020204" pitchFamily="34" charset="0"/>
              </a:rPr>
              <a:t>» 1938</a:t>
            </a:r>
            <a:endParaRPr lang="de-CH" altLang="de-DE" sz="6000" dirty="0">
              <a:solidFill>
                <a:schemeClr val="tx1"/>
              </a:solidFill>
              <a:latin typeface="Arial" charset="0"/>
              <a:cs typeface="Arial" charset="0"/>
            </a:endParaRPr>
          </a:p>
        </p:txBody>
      </p:sp>
      <p:sp>
        <p:nvSpPr>
          <p:cNvPr id="8" name="Inhaltsplatzhalter 6"/>
          <p:cNvSpPr txBox="1">
            <a:spLocks/>
          </p:cNvSpPr>
          <p:nvPr/>
        </p:nvSpPr>
        <p:spPr>
          <a:xfrm>
            <a:off x="770864" y="2570789"/>
            <a:ext cx="443534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Synagogen, Geschäfte und Wohnungen werden zerstört.</a:t>
            </a:r>
          </a:p>
        </p:txBody>
      </p:sp>
      <p:pic>
        <p:nvPicPr>
          <p:cNvPr id="14340" name="Picture 4" descr="Bildergebnis für novemberpogrom"/>
          <p:cNvPicPr>
            <a:picLocks noChangeAspect="1" noChangeArrowheads="1"/>
          </p:cNvPicPr>
          <p:nvPr/>
        </p:nvPicPr>
        <p:blipFill rotWithShape="1">
          <a:blip r:embed="rId3">
            <a:extLst>
              <a:ext uri="{28A0092B-C50C-407E-A947-70E740481C1C}">
                <a14:useLocalDpi xmlns:a14="http://schemas.microsoft.com/office/drawing/2010/main" val="0"/>
              </a:ext>
            </a:extLst>
          </a:blip>
          <a:srcRect b="4990"/>
          <a:stretch/>
        </p:blipFill>
        <p:spPr bwMode="auto">
          <a:xfrm>
            <a:off x="5716568" y="1233377"/>
            <a:ext cx="6475432" cy="439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92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770863" y="597517"/>
            <a:ext cx="443534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Über 26’000 männliche Juden werden verhaftet und in </a:t>
            </a:r>
            <a:r>
              <a:rPr lang="de-CH" sz="2400" b="1" dirty="0">
                <a:solidFill>
                  <a:srgbClr val="222222"/>
                </a:solidFill>
                <a:latin typeface="Arial" panose="020B0604020202020204" pitchFamily="34" charset="0"/>
              </a:rPr>
              <a:t>Konzentrationslager</a:t>
            </a:r>
            <a:r>
              <a:rPr lang="de-CH" sz="2400" dirty="0">
                <a:solidFill>
                  <a:srgbClr val="222222"/>
                </a:solidFill>
                <a:latin typeface="Arial" panose="020B0604020202020204" pitchFamily="34" charset="0"/>
              </a:rPr>
              <a:t> eingewiesen.</a:t>
            </a:r>
          </a:p>
        </p:txBody>
      </p:sp>
      <p:sp>
        <p:nvSpPr>
          <p:cNvPr id="11" name="Textfeld 10"/>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6" name="Inhaltsplatzhalter 6"/>
          <p:cNvSpPr txBox="1">
            <a:spLocks/>
          </p:cNvSpPr>
          <p:nvPr/>
        </p:nvSpPr>
        <p:spPr>
          <a:xfrm>
            <a:off x="1" y="4362134"/>
            <a:ext cx="568514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rgbClr val="222222"/>
                </a:solidFill>
                <a:latin typeface="Arial" panose="020B0604020202020204" pitchFamily="34" charset="0"/>
              </a:rPr>
              <a:t>«Reichskristall-</a:t>
            </a:r>
            <a:endParaRPr lang="de-CH" sz="6000" dirty="0">
              <a:solidFill>
                <a:schemeClr val="tx1"/>
              </a:solidFill>
              <a:latin typeface="Arial" charset="0"/>
              <a:ea typeface="Arial" charset="0"/>
              <a:cs typeface="Arial" charset="0"/>
            </a:endParaRPr>
          </a:p>
        </p:txBody>
      </p:sp>
      <p:sp>
        <p:nvSpPr>
          <p:cNvPr id="7" name="Inhaltsplatzhalter 6"/>
          <p:cNvSpPr txBox="1">
            <a:spLocks/>
          </p:cNvSpPr>
          <p:nvPr/>
        </p:nvSpPr>
        <p:spPr>
          <a:xfrm>
            <a:off x="1" y="5504410"/>
            <a:ext cx="48590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nacht</a:t>
            </a:r>
            <a:r>
              <a:rPr lang="de-CH" sz="6000" dirty="0">
                <a:solidFill>
                  <a:srgbClr val="222222"/>
                </a:solidFill>
                <a:latin typeface="Arial" panose="020B0604020202020204" pitchFamily="34" charset="0"/>
              </a:rPr>
              <a:t>» 1938</a:t>
            </a:r>
            <a:endParaRPr lang="de-CH" altLang="de-DE" sz="6000" dirty="0">
              <a:solidFill>
                <a:schemeClr val="tx1"/>
              </a:solidFill>
              <a:latin typeface="Arial" charset="0"/>
              <a:cs typeface="Arial" charset="0"/>
            </a:endParaRPr>
          </a:p>
        </p:txBody>
      </p:sp>
      <p:sp>
        <p:nvSpPr>
          <p:cNvPr id="8" name="Inhaltsplatzhalter 6"/>
          <p:cNvSpPr txBox="1">
            <a:spLocks/>
          </p:cNvSpPr>
          <p:nvPr/>
        </p:nvSpPr>
        <p:spPr>
          <a:xfrm>
            <a:off x="770863" y="2238391"/>
            <a:ext cx="4435342"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rgbClr val="222222"/>
                </a:solidFill>
                <a:latin typeface="Arial" panose="020B0604020202020204" pitchFamily="34" charset="0"/>
              </a:rPr>
              <a:t>Gegen hundert Juden werden getötet.</a:t>
            </a:r>
          </a:p>
        </p:txBody>
      </p:sp>
      <p:pic>
        <p:nvPicPr>
          <p:cNvPr id="15362" name="Picture 2" descr="Bildergebnis für novemberpogr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144" y="1139400"/>
            <a:ext cx="6506856" cy="457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84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rgebnis für du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849" y="-3284"/>
            <a:ext cx="5407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4" name="Inhaltsplatzhalter 6"/>
          <p:cNvSpPr txBox="1">
            <a:spLocks/>
          </p:cNvSpPr>
          <p:nvPr/>
        </p:nvSpPr>
        <p:spPr>
          <a:xfrm>
            <a:off x="1190625" y="730323"/>
            <a:ext cx="4410075" cy="188256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457200" indent="-457200">
              <a:buAutoNum type="arabicPeriod"/>
            </a:pPr>
            <a:r>
              <a:rPr lang="de-DE" sz="2400" b="1" dirty="0">
                <a:solidFill>
                  <a:schemeClr val="tx1"/>
                </a:solidFill>
                <a:latin typeface="Arial" charset="0"/>
                <a:ea typeface="Arial" charset="0"/>
                <a:cs typeface="Arial" charset="0"/>
              </a:rPr>
              <a:t>Der Führer</a:t>
            </a:r>
          </a:p>
          <a:p>
            <a:pPr marL="0" indent="0">
              <a:buNone/>
            </a:pPr>
            <a:r>
              <a:rPr lang="de-DE" sz="2400" dirty="0">
                <a:solidFill>
                  <a:schemeClr val="tx1"/>
                </a:solidFill>
                <a:latin typeface="Arial" charset="0"/>
                <a:ea typeface="Arial" charset="0"/>
                <a:cs typeface="Arial" charset="0"/>
              </a:rPr>
              <a:t>Ein allmächtiger Führer soll den Staat lenken. Die Idee der Gleichwertigkeit aller Menschen wird abgelehnt.</a:t>
            </a:r>
          </a:p>
        </p:txBody>
      </p:sp>
      <p:sp>
        <p:nvSpPr>
          <p:cNvPr id="15" name="Inhaltsplatzhalter 6"/>
          <p:cNvSpPr txBox="1">
            <a:spLocks/>
          </p:cNvSpPr>
          <p:nvPr/>
        </p:nvSpPr>
        <p:spPr>
          <a:xfrm>
            <a:off x="1" y="4362134"/>
            <a:ext cx="5276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Merkmale des</a:t>
            </a:r>
            <a:endParaRPr lang="de-DE" sz="6000" dirty="0">
              <a:solidFill>
                <a:schemeClr val="tx1"/>
              </a:solidFill>
              <a:latin typeface="Arial" charset="0"/>
              <a:ea typeface="Arial" charset="0"/>
              <a:cs typeface="Arial" charset="0"/>
            </a:endParaRPr>
          </a:p>
        </p:txBody>
      </p:sp>
      <p:sp>
        <p:nvSpPr>
          <p:cNvPr id="16" name="Inhaltsplatzhalter 6"/>
          <p:cNvSpPr txBox="1">
            <a:spLocks/>
          </p:cNvSpPr>
          <p:nvPr/>
        </p:nvSpPr>
        <p:spPr>
          <a:xfrm>
            <a:off x="0" y="5504410"/>
            <a:ext cx="4667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Faschismus</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90648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6"/>
          <p:cNvSpPr txBox="1">
            <a:spLocks/>
          </p:cNvSpPr>
          <p:nvPr/>
        </p:nvSpPr>
        <p:spPr>
          <a:xfrm>
            <a:off x="506724" y="521025"/>
            <a:ext cx="11178552" cy="581595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sz="2400" dirty="0">
                <a:solidFill>
                  <a:srgbClr val="222222"/>
                </a:solidFill>
                <a:latin typeface="Arial" panose="020B0604020202020204" pitchFamily="34" charset="0"/>
              </a:rPr>
              <a:t>«In unserer Gegend lebten viele jüdische Familien, und es gab eine Menge Ladengeschäfte, die Juden gehörten. Die Schaufenster waren eingeschlagen, überall standen SA-Männer herum. […] So gelangte ich in die Kronenstrasse zur Synagoge. Eine grosse Menschenmenge drängte sich vor, SA-Männer trugen Thorarollen und einen noch schwelenden Polstersessel heraus und warfen alles auf einen Haufen. […] Und da sah ich, wie mehrere Lastwagen, auf denen dichtgedrängt Menschen standen, heranfuhren. Die Menschen, es waren alles Juden, wie ich später erfuhr, wurden von den Wagen gestossen und durch die johlende Menschenmenge zum Polizeipräsidium hindurchgetrieben. Ich wusste damals natürlich nicht, was Spiessrutenlaufen ist. Ich sollte es aber in jenen Augenblicken von erwachsenen Menschen demonstriert bekommen. Mit Taschen, Stöcken und Schirmen schlugen sie auf die Juden ein und bespuckten sie. Ich werde ein Bild nie vergessen: Dicht an mir vorbei ging ein grossgewachsener, alter Herr mit Glatze und einem langen grauen Vollbart. Mit stolzer und zugleich verachtender Haltung schritt er aufrecht durch die prügelnde Menge, obwohl ihm aus unzähligen Platzwunden das Blut über das Gesicht lief.»</a:t>
            </a:r>
          </a:p>
          <a:p>
            <a:pPr marL="0" indent="0" algn="ctr">
              <a:buNone/>
            </a:pPr>
            <a:r>
              <a:rPr lang="de-CH" sz="2000" dirty="0">
                <a:solidFill>
                  <a:srgbClr val="222222"/>
                </a:solidFill>
                <a:latin typeface="Arial" panose="020B0604020202020204" pitchFamily="34" charset="0"/>
              </a:rPr>
              <a:t>Aus den Erinnerungen Kurt </a:t>
            </a:r>
            <a:r>
              <a:rPr lang="de-CH" sz="2000" dirty="0" err="1">
                <a:solidFill>
                  <a:srgbClr val="222222"/>
                </a:solidFill>
                <a:latin typeface="Arial" panose="020B0604020202020204" pitchFamily="34" charset="0"/>
              </a:rPr>
              <a:t>Witzenbachers</a:t>
            </a:r>
            <a:r>
              <a:rPr lang="de-CH" sz="2000" dirty="0">
                <a:solidFill>
                  <a:srgbClr val="222222"/>
                </a:solidFill>
                <a:latin typeface="Arial" panose="020B0604020202020204" pitchFamily="34" charset="0"/>
              </a:rPr>
              <a:t> an die «Reichskristallnacht»</a:t>
            </a:r>
          </a:p>
        </p:txBody>
      </p:sp>
      <p:sp>
        <p:nvSpPr>
          <p:cNvPr id="10" name="Textfeld 9"/>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Tree>
    <p:extLst>
      <p:ext uri="{BB962C8B-B14F-4D97-AF65-F5344CB8AC3E}">
        <p14:creationId xmlns:p14="http://schemas.microsoft.com/office/powerpoint/2010/main" val="1096093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8595360" y="4968652"/>
            <a:ext cx="3596640" cy="923330"/>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6000" dirty="0" err="1">
                <a:solidFill>
                  <a:schemeClr val="tx1"/>
                </a:solidFill>
                <a:latin typeface="Arial" charset="0"/>
                <a:ea typeface="Arial" charset="0"/>
                <a:cs typeface="Arial" charset="0"/>
              </a:rPr>
              <a:t>kahoot</a:t>
            </a:r>
            <a:endParaRPr lang="de-DE" sz="6000" dirty="0">
              <a:solidFill>
                <a:schemeClr val="tx1"/>
              </a:solidFill>
              <a:latin typeface="Arial" charset="0"/>
              <a:ea typeface="Arial" charset="0"/>
              <a:cs typeface="Arial" charset="0"/>
            </a:endParaRPr>
          </a:p>
        </p:txBody>
      </p:sp>
      <p:sp>
        <p:nvSpPr>
          <p:cNvPr id="9" name="Textfeld 8"/>
          <p:cNvSpPr txBox="1"/>
          <p:nvPr/>
        </p:nvSpPr>
        <p:spPr>
          <a:xfrm>
            <a:off x="9879106" y="63828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9083060" y="438061"/>
            <a:ext cx="2544240" cy="1421928"/>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Über diese Präsentation gibt es ein </a:t>
            </a:r>
            <a:r>
              <a:rPr lang="de-CH" sz="2400" dirty="0" err="1">
                <a:solidFill>
                  <a:schemeClr val="tx1"/>
                </a:solidFill>
                <a:latin typeface="Arial" charset="0"/>
                <a:ea typeface="Arial" charset="0"/>
                <a:cs typeface="Arial" charset="0"/>
              </a:rPr>
              <a:t>kahoot</a:t>
            </a:r>
            <a:r>
              <a:rPr lang="de-CH" sz="2400" dirty="0">
                <a:solidFill>
                  <a:schemeClr val="tx1"/>
                </a:solidFill>
                <a:latin typeface="Arial" charset="0"/>
                <a:ea typeface="Arial" charset="0"/>
                <a:cs typeface="Arial" charset="0"/>
              </a:rPr>
              <a:t>-Quiz!</a:t>
            </a:r>
            <a:endParaRPr lang="de-DE" sz="2400" dirty="0">
              <a:solidFill>
                <a:schemeClr val="tx1"/>
              </a:solidFill>
              <a:latin typeface="Arial" charset="0"/>
              <a:ea typeface="Arial" charset="0"/>
              <a:cs typeface="Arial" charset="0"/>
            </a:endParaRPr>
          </a:p>
        </p:txBody>
      </p:sp>
      <p:pic>
        <p:nvPicPr>
          <p:cNvPr id="1028" name="Picture 4" descr="Bildergebnis für kah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66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6"/>
          <p:cNvSpPr txBox="1">
            <a:spLocks/>
          </p:cNvSpPr>
          <p:nvPr/>
        </p:nvSpPr>
        <p:spPr>
          <a:xfrm>
            <a:off x="9083060" y="2058640"/>
            <a:ext cx="2544240" cy="2547364"/>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Das Battle startet hier:</a:t>
            </a:r>
          </a:p>
          <a:p>
            <a:pPr marL="0" indent="0">
              <a:buNone/>
            </a:pPr>
            <a:r>
              <a:rPr lang="de-DE" sz="2400" dirty="0">
                <a:solidFill>
                  <a:schemeClr val="tx1"/>
                </a:solidFill>
                <a:latin typeface="Arial" panose="020B0604020202020204" pitchFamily="34" charset="0"/>
                <a:ea typeface="Arial" charset="0"/>
                <a:cs typeface="Arial" panose="020B0604020202020204" pitchFamily="34" charset="0"/>
                <a:hlinkClick r:id="rId4"/>
              </a:rPr>
              <a:t>https://play.kahoot.it/#/k/20f32e30-8c59-46c4-87d2-05f36b7dc308</a:t>
            </a:r>
            <a:r>
              <a:rPr lang="de-DE" sz="2400" dirty="0">
                <a:solidFill>
                  <a:schemeClr val="tx1"/>
                </a:solidFill>
                <a:latin typeface="Arial" panose="020B0604020202020204" pitchFamily="34" charset="0"/>
                <a:ea typeface="Arial" charset="0"/>
                <a:cs typeface="Arial" panose="020B0604020202020204" pitchFamily="34" charset="0"/>
              </a:rPr>
              <a:t> </a:t>
            </a:r>
          </a:p>
        </p:txBody>
      </p:sp>
    </p:spTree>
    <p:extLst>
      <p:ext uri="{BB962C8B-B14F-4D97-AF65-F5344CB8AC3E}">
        <p14:creationId xmlns:p14="http://schemas.microsoft.com/office/powerpoint/2010/main" val="42293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gebnis für fascis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085" y="-3284"/>
            <a:ext cx="5567916" cy="68822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4" name="Inhaltsplatzhalter 6"/>
          <p:cNvSpPr txBox="1">
            <a:spLocks/>
          </p:cNvSpPr>
          <p:nvPr/>
        </p:nvSpPr>
        <p:spPr>
          <a:xfrm>
            <a:off x="1190625" y="730323"/>
            <a:ext cx="4410075" cy="221496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b="1" dirty="0">
                <a:solidFill>
                  <a:schemeClr val="tx1"/>
                </a:solidFill>
                <a:latin typeface="Arial" charset="0"/>
                <a:ea typeface="Arial" charset="0"/>
                <a:cs typeface="Arial" charset="0"/>
              </a:rPr>
              <a:t>2. Einordnung</a:t>
            </a:r>
          </a:p>
          <a:p>
            <a:pPr marL="0" indent="0">
              <a:buNone/>
            </a:pPr>
            <a:r>
              <a:rPr lang="de-DE" sz="2400" dirty="0">
                <a:solidFill>
                  <a:schemeClr val="tx1"/>
                </a:solidFill>
                <a:latin typeface="Arial" charset="0"/>
                <a:ea typeface="Arial" charset="0"/>
                <a:cs typeface="Arial" charset="0"/>
              </a:rPr>
              <a:t>Einordnung ist wichtiger als Individualität und persönliche Freiheit. Die Faschisten lieben Uniformen und militärische Formationen.</a:t>
            </a:r>
          </a:p>
        </p:txBody>
      </p:sp>
      <p:sp>
        <p:nvSpPr>
          <p:cNvPr id="8" name="Inhaltsplatzhalter 6"/>
          <p:cNvSpPr txBox="1">
            <a:spLocks/>
          </p:cNvSpPr>
          <p:nvPr/>
        </p:nvSpPr>
        <p:spPr>
          <a:xfrm>
            <a:off x="1" y="4362134"/>
            <a:ext cx="5276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Merkmale des</a:t>
            </a:r>
            <a:endParaRPr lang="de-DE" sz="6000" dirty="0">
              <a:solidFill>
                <a:schemeClr val="tx1"/>
              </a:solidFill>
              <a:latin typeface="Arial" charset="0"/>
              <a:ea typeface="Arial" charset="0"/>
              <a:cs typeface="Arial" charset="0"/>
            </a:endParaRPr>
          </a:p>
        </p:txBody>
      </p:sp>
      <p:sp>
        <p:nvSpPr>
          <p:cNvPr id="11" name="Inhaltsplatzhalter 6"/>
          <p:cNvSpPr txBox="1">
            <a:spLocks/>
          </p:cNvSpPr>
          <p:nvPr/>
        </p:nvSpPr>
        <p:spPr>
          <a:xfrm>
            <a:off x="0" y="5504410"/>
            <a:ext cx="4667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Faschismus</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11508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ldergebnis für fascismo"/>
          <p:cNvPicPr>
            <a:picLocks noChangeAspect="1" noChangeArrowheads="1"/>
          </p:cNvPicPr>
          <p:nvPr/>
        </p:nvPicPr>
        <p:blipFill rotWithShape="1">
          <a:blip r:embed="rId3">
            <a:extLst>
              <a:ext uri="{28A0092B-C50C-407E-A947-70E740481C1C}">
                <a14:useLocalDpi xmlns:a14="http://schemas.microsoft.com/office/drawing/2010/main" val="0"/>
              </a:ext>
            </a:extLst>
          </a:blip>
          <a:srcRect l="24358"/>
          <a:stretch/>
        </p:blipFill>
        <p:spPr bwMode="auto">
          <a:xfrm>
            <a:off x="5710933" y="-3285"/>
            <a:ext cx="6481067" cy="68825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1" y="4362134"/>
            <a:ext cx="5276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Merkmale des</a:t>
            </a:r>
            <a:endParaRPr lang="de-DE" sz="6000" dirty="0">
              <a:solidFill>
                <a:schemeClr val="tx1"/>
              </a:solidFill>
              <a:latin typeface="Arial" charset="0"/>
              <a:ea typeface="Arial" charset="0"/>
              <a:cs typeface="Arial" charset="0"/>
            </a:endParaRPr>
          </a:p>
        </p:txBody>
      </p:sp>
      <p:sp>
        <p:nvSpPr>
          <p:cNvPr id="10" name="Inhaltsplatzhalter 6"/>
          <p:cNvSpPr txBox="1">
            <a:spLocks/>
          </p:cNvSpPr>
          <p:nvPr/>
        </p:nvSpPr>
        <p:spPr>
          <a:xfrm>
            <a:off x="0" y="5504410"/>
            <a:ext cx="4667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Faschismus</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828676" y="606498"/>
            <a:ext cx="4229099" cy="2547364"/>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b="1" dirty="0">
                <a:solidFill>
                  <a:schemeClr val="tx1"/>
                </a:solidFill>
                <a:latin typeface="Arial" charset="0"/>
                <a:ea typeface="Arial" charset="0"/>
                <a:cs typeface="Arial" charset="0"/>
              </a:rPr>
              <a:t>3. Nationalismus</a:t>
            </a:r>
          </a:p>
          <a:p>
            <a:pPr marL="0" indent="0">
              <a:buNone/>
            </a:pPr>
            <a:r>
              <a:rPr lang="de-DE" sz="2400" dirty="0">
                <a:solidFill>
                  <a:schemeClr val="tx1"/>
                </a:solidFill>
                <a:latin typeface="Arial" charset="0"/>
                <a:ea typeface="Arial" charset="0"/>
                <a:cs typeface="Arial" charset="0"/>
              </a:rPr>
              <a:t>Überzeugung, dass die Bürger sich bedingungslos für ihren Staat einsetzen müssen. Die Vorzüge und Fähigkeiten des eigenen Volkes werden angepriesen.</a:t>
            </a:r>
          </a:p>
        </p:txBody>
      </p:sp>
    </p:spTree>
    <p:extLst>
      <p:ext uri="{BB962C8B-B14F-4D97-AF65-F5344CB8AC3E}">
        <p14:creationId xmlns:p14="http://schemas.microsoft.com/office/powerpoint/2010/main" val="29942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ldergebnis für zweiter weltkrieg"/>
          <p:cNvPicPr>
            <a:picLocks noChangeAspect="1" noChangeArrowheads="1"/>
          </p:cNvPicPr>
          <p:nvPr/>
        </p:nvPicPr>
        <p:blipFill rotWithShape="1">
          <a:blip r:embed="rId3">
            <a:extLst>
              <a:ext uri="{28A0092B-C50C-407E-A947-70E740481C1C}">
                <a14:useLocalDpi xmlns:a14="http://schemas.microsoft.com/office/drawing/2010/main" val="0"/>
              </a:ext>
            </a:extLst>
          </a:blip>
          <a:srcRect l="4167" r="4027"/>
          <a:stretch/>
        </p:blipFill>
        <p:spPr bwMode="auto">
          <a:xfrm>
            <a:off x="5895975"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p:cNvSpPr txBox="1">
            <a:spLocks/>
          </p:cNvSpPr>
          <p:nvPr/>
        </p:nvSpPr>
        <p:spPr>
          <a:xfrm>
            <a:off x="1" y="4362134"/>
            <a:ext cx="5276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Merkmale des</a:t>
            </a:r>
            <a:endParaRPr lang="de-DE" sz="6000" dirty="0">
              <a:solidFill>
                <a:schemeClr val="tx1"/>
              </a:solidFill>
              <a:latin typeface="Arial" charset="0"/>
              <a:ea typeface="Arial" charset="0"/>
              <a:cs typeface="Arial" charset="0"/>
            </a:endParaRPr>
          </a:p>
        </p:txBody>
      </p:sp>
      <p:sp>
        <p:nvSpPr>
          <p:cNvPr id="10" name="Inhaltsplatzhalter 6"/>
          <p:cNvSpPr txBox="1">
            <a:spLocks/>
          </p:cNvSpPr>
          <p:nvPr/>
        </p:nvSpPr>
        <p:spPr>
          <a:xfrm>
            <a:off x="0" y="5504410"/>
            <a:ext cx="46672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Faschismus</a:t>
            </a:r>
            <a:endParaRPr lang="de-CH" altLang="de-DE" sz="6000" dirty="0">
              <a:solidFill>
                <a:schemeClr val="tx1"/>
              </a:solidFill>
              <a:latin typeface="Arial" charset="0"/>
              <a:cs typeface="Arial" charset="0"/>
            </a:endParaRPr>
          </a:p>
        </p:txBody>
      </p:sp>
      <p:sp>
        <p:nvSpPr>
          <p:cNvPr id="14" name="Inhaltsplatzhalter 6"/>
          <p:cNvSpPr txBox="1">
            <a:spLocks/>
          </p:cNvSpPr>
          <p:nvPr/>
        </p:nvSpPr>
        <p:spPr>
          <a:xfrm>
            <a:off x="1047752" y="854148"/>
            <a:ext cx="4229099" cy="188256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b="1" dirty="0">
                <a:solidFill>
                  <a:schemeClr val="tx1"/>
                </a:solidFill>
                <a:latin typeface="Arial" charset="0"/>
                <a:ea typeface="Arial" charset="0"/>
                <a:cs typeface="Arial" charset="0"/>
              </a:rPr>
              <a:t>4. Krieg</a:t>
            </a:r>
          </a:p>
          <a:p>
            <a:pPr marL="0" indent="0">
              <a:buNone/>
            </a:pPr>
            <a:r>
              <a:rPr lang="de-DE" sz="2400" dirty="0">
                <a:solidFill>
                  <a:schemeClr val="tx1"/>
                </a:solidFill>
                <a:latin typeface="Arial" charset="0"/>
                <a:ea typeface="Arial" charset="0"/>
                <a:cs typeface="Arial" charset="0"/>
              </a:rPr>
              <a:t>Krieg als Mittel der Politik ist erwünscht. Der Tod im Kampf für die Nation ist die höchste Vollendung des Lebens.</a:t>
            </a:r>
          </a:p>
        </p:txBody>
      </p:sp>
    </p:spTree>
    <p:extLst>
      <p:ext uri="{BB962C8B-B14F-4D97-AF65-F5344CB8AC3E}">
        <p14:creationId xmlns:p14="http://schemas.microsoft.com/office/powerpoint/2010/main" val="3528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mussol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959" y="-3285"/>
            <a:ext cx="5217042" cy="69197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581026" y="337034"/>
            <a:ext cx="5810250" cy="614835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«Vor allem betrachtet der Faschismus die Zukunft und die Entwicklung der Menschheit im allgemeinen nur vom Standpunkt der politischen Realität aus und glaubt weder an die Möglichkeit noch an die Nützlichkeit des ewigen Friedens. Er lehnt daher den Pazifismus ab, der auf den Kampf verzichtet, weil er zu feige ist, Opfer zu bringen. Der Krieg allein bringt alle menschlichen Energien zur höchsten Anspannung und verleiht den Völkern den Mut und die Kraft, dem Kampfe die Stirn zu bieten. Alle anderen Bewährungsproben sind Ersatz, weil sie den auf sich selbst gestellten Mann nicht vor die Alternative von Leben oder Tod stellen…»</a:t>
            </a:r>
          </a:p>
          <a:p>
            <a:pPr marL="0" indent="0" algn="ctr">
              <a:buNone/>
            </a:pPr>
            <a:r>
              <a:rPr lang="de-CH" sz="2000" dirty="0">
                <a:solidFill>
                  <a:schemeClr val="tx1"/>
                </a:solidFill>
                <a:latin typeface="Arial" charset="0"/>
                <a:ea typeface="Arial" charset="0"/>
                <a:cs typeface="Arial" charset="0"/>
              </a:rPr>
              <a:t>Benito Mussolini</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84438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4774</Words>
  <Application>Microsoft Office PowerPoint</Application>
  <PresentationFormat>Breitbild</PresentationFormat>
  <Paragraphs>595</Paragraphs>
  <Slides>51</Slides>
  <Notes>51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51</vt:i4>
      </vt:variant>
    </vt:vector>
  </HeadingPairs>
  <TitlesOfParts>
    <vt:vector size="57" baseType="lpstr">
      <vt:lpstr>Arial</vt:lpstr>
      <vt:lpstr>Arial Black</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Geschichte</dc:title>
  <dc:creator>Selina Tuchschmid</dc:creator>
  <cp:lastModifiedBy>SchulArena.com X.Turpain</cp:lastModifiedBy>
  <cp:revision>823</cp:revision>
  <dcterms:created xsi:type="dcterms:W3CDTF">2016-12-23T14:34:29Z</dcterms:created>
  <dcterms:modified xsi:type="dcterms:W3CDTF">2018-01-31T09:27:05Z</dcterms:modified>
</cp:coreProperties>
</file>